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57" r:id="rId2"/>
    <p:sldId id="505" r:id="rId3"/>
    <p:sldId id="511" r:id="rId4"/>
    <p:sldId id="519" r:id="rId5"/>
    <p:sldId id="512" r:id="rId6"/>
    <p:sldId id="518" r:id="rId7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300"/>
    <a:srgbClr val="017510"/>
    <a:srgbClr val="4DE600"/>
    <a:srgbClr val="8BB500"/>
    <a:srgbClr val="80BA87"/>
    <a:srgbClr val="D0CECE"/>
    <a:srgbClr val="D6E600"/>
    <a:srgbClr val="006100"/>
    <a:srgbClr val="FEFF7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20" autoAdjust="0"/>
  </p:normalViewPr>
  <p:slideViewPr>
    <p:cSldViewPr snapToGrid="0">
      <p:cViewPr varScale="1">
        <p:scale>
          <a:sx n="86" d="100"/>
          <a:sy n="86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86FF6-0A15-4660-A9D0-5A9993DAEC42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07C4290D-A2A4-4F9E-B71A-B9FED82A064D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กข </a:t>
          </a:r>
          <a:r>
            <a:rPr lang="en-US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41</a:t>
          </a:r>
          <a:endParaRPr lang="th-TH" sz="1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25,336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ไร่</a:t>
          </a:r>
        </a:p>
      </dgm:t>
    </dgm:pt>
    <dgm:pt modelId="{B43050B5-F390-451D-AEDA-452076F0D36C}" type="parTrans" cxnId="{565406DD-524F-4C71-8C57-C86B6F9C81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49C1873-E413-4463-B77D-2FE3C6BBD5C3}" type="sibTrans" cxnId="{565406DD-524F-4C71-8C57-C86B6F9C81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9F1C85C-93A2-4399-88C7-597B2C4D3687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th-TH" sz="1400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กข </a:t>
          </a:r>
          <a:r>
            <a:rPr lang="en-US" sz="1400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85</a:t>
          </a:r>
          <a:endParaRPr lang="en-US" sz="1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10,552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ไร่</a:t>
          </a:r>
        </a:p>
      </dgm:t>
    </dgm:pt>
    <dgm:pt modelId="{F3B2505D-7EA0-4DC7-806A-7913783FED6F}" type="parTrans" cxnId="{96629417-8CB5-463C-B754-C0F1C7B5B50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3551BD-563A-49D7-8565-DE37F6ECAD64}" type="sibTrans" cxnId="{96629417-8CB5-463C-B754-C0F1C7B5B50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FF98595-3A25-412C-8836-C769875BD6C5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กข 61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5,625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ไร่</a:t>
          </a:r>
        </a:p>
      </dgm:t>
    </dgm:pt>
    <dgm:pt modelId="{EBF0D7CD-9181-428E-9A9B-D81F1FB46FE7}" type="parTrans" cxnId="{67C71C39-2806-44F8-85FB-90F4EF5FC63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FD5178-7F96-4318-AB5A-39737A5FDDED}" type="sibTrans" cxnId="{67C71C39-2806-44F8-85FB-90F4EF5FC63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FD7B23E-C272-4760-BDE1-A810C39B7B9F}" type="pres">
      <dgm:prSet presAssocID="{7FF86FF6-0A15-4660-A9D0-5A9993DAEC42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8C2FF6FB-3214-4945-B265-5F850531F462}" type="pres">
      <dgm:prSet presAssocID="{EFF98595-3A25-412C-8836-C769875BD6C5}" presName="Accent3" presStyleCnt="0"/>
      <dgm:spPr/>
    </dgm:pt>
    <dgm:pt modelId="{D649F45F-F6ED-4D23-A380-EE040FF24375}" type="pres">
      <dgm:prSet presAssocID="{EFF98595-3A25-412C-8836-C769875BD6C5}" presName="Accent" presStyleLbl="node1" presStyleIdx="0" presStyleCnt="3"/>
      <dgm:spPr/>
    </dgm:pt>
    <dgm:pt modelId="{A3CD61AE-E64E-46F6-BCB5-1446B6D1BC01}" type="pres">
      <dgm:prSet presAssocID="{EFF98595-3A25-412C-8836-C769875BD6C5}" presName="ParentBackground3" presStyleCnt="0"/>
      <dgm:spPr/>
    </dgm:pt>
    <dgm:pt modelId="{F0BF64E5-F7EA-4252-B561-AA770D9DB1F8}" type="pres">
      <dgm:prSet presAssocID="{EFF98595-3A25-412C-8836-C769875BD6C5}" presName="ParentBackground" presStyleLbl="fgAcc1" presStyleIdx="0" presStyleCnt="3"/>
      <dgm:spPr/>
      <dgm:t>
        <a:bodyPr/>
        <a:lstStyle/>
        <a:p>
          <a:endParaRPr lang="th-TH"/>
        </a:p>
      </dgm:t>
    </dgm:pt>
    <dgm:pt modelId="{7EF689B7-6DDD-4CCB-92EF-9DA8DF47891F}" type="pres">
      <dgm:prSet presAssocID="{EFF98595-3A25-412C-8836-C769875BD6C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E793B79-026C-4CDC-872E-4735FFD1CB37}" type="pres">
      <dgm:prSet presAssocID="{49F1C85C-93A2-4399-88C7-597B2C4D3687}" presName="Accent2" presStyleCnt="0"/>
      <dgm:spPr/>
    </dgm:pt>
    <dgm:pt modelId="{40A3CC95-8402-40E2-9864-EDFB6C6721DB}" type="pres">
      <dgm:prSet presAssocID="{49F1C85C-93A2-4399-88C7-597B2C4D3687}" presName="Accent" presStyleLbl="node1" presStyleIdx="1" presStyleCnt="3"/>
      <dgm:spPr/>
    </dgm:pt>
    <dgm:pt modelId="{CFAECD8E-0216-4A1E-825E-5DF11F84619A}" type="pres">
      <dgm:prSet presAssocID="{49F1C85C-93A2-4399-88C7-597B2C4D3687}" presName="ParentBackground2" presStyleCnt="0"/>
      <dgm:spPr/>
    </dgm:pt>
    <dgm:pt modelId="{43C7E231-A17E-4891-8293-9F37F241C9DE}" type="pres">
      <dgm:prSet presAssocID="{49F1C85C-93A2-4399-88C7-597B2C4D3687}" presName="ParentBackground" presStyleLbl="fgAcc1" presStyleIdx="1" presStyleCnt="3"/>
      <dgm:spPr/>
      <dgm:t>
        <a:bodyPr/>
        <a:lstStyle/>
        <a:p>
          <a:endParaRPr lang="th-TH"/>
        </a:p>
      </dgm:t>
    </dgm:pt>
    <dgm:pt modelId="{BF495BA7-B303-4B4C-9E90-6AE76C7DCB72}" type="pres">
      <dgm:prSet presAssocID="{49F1C85C-93A2-4399-88C7-597B2C4D368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5F4984-EB33-4F84-BC81-C70B3AD384D5}" type="pres">
      <dgm:prSet presAssocID="{07C4290D-A2A4-4F9E-B71A-B9FED82A064D}" presName="Accent1" presStyleCnt="0"/>
      <dgm:spPr/>
    </dgm:pt>
    <dgm:pt modelId="{E3F2DB8E-950E-4B65-A3AD-7893114AFCFF}" type="pres">
      <dgm:prSet presAssocID="{07C4290D-A2A4-4F9E-B71A-B9FED82A064D}" presName="Accent" presStyleLbl="node1" presStyleIdx="2" presStyleCnt="3"/>
      <dgm:spPr/>
    </dgm:pt>
    <dgm:pt modelId="{6271ADD6-7704-4FB6-B585-02C41CB20908}" type="pres">
      <dgm:prSet presAssocID="{07C4290D-A2A4-4F9E-B71A-B9FED82A064D}" presName="ParentBackground1" presStyleCnt="0"/>
      <dgm:spPr/>
    </dgm:pt>
    <dgm:pt modelId="{9C195A8B-3D0A-4116-BBC5-D5428E4FFADE}" type="pres">
      <dgm:prSet presAssocID="{07C4290D-A2A4-4F9E-B71A-B9FED82A064D}" presName="ParentBackground" presStyleLbl="fgAcc1" presStyleIdx="2" presStyleCnt="3"/>
      <dgm:spPr/>
      <dgm:t>
        <a:bodyPr/>
        <a:lstStyle/>
        <a:p>
          <a:endParaRPr lang="th-TH"/>
        </a:p>
      </dgm:t>
    </dgm:pt>
    <dgm:pt modelId="{9AA68B46-D3BE-4CF4-892C-E3FC62C63C83}" type="pres">
      <dgm:prSet presAssocID="{07C4290D-A2A4-4F9E-B71A-B9FED82A064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7C71C39-2806-44F8-85FB-90F4EF5FC636}" srcId="{7FF86FF6-0A15-4660-A9D0-5A9993DAEC42}" destId="{EFF98595-3A25-412C-8836-C769875BD6C5}" srcOrd="2" destOrd="0" parTransId="{EBF0D7CD-9181-428E-9A9B-D81F1FB46FE7}" sibTransId="{3DFD5178-7F96-4318-AB5A-39737A5FDDED}"/>
    <dgm:cxn modelId="{1991C49E-5073-473A-AB75-C4276448069C}" type="presOf" srcId="{49F1C85C-93A2-4399-88C7-597B2C4D3687}" destId="{BF495BA7-B303-4B4C-9E90-6AE76C7DCB72}" srcOrd="1" destOrd="0" presId="urn:microsoft.com/office/officeart/2011/layout/CircleProcess"/>
    <dgm:cxn modelId="{4AB99DBE-25F8-452B-8B56-A007E0A68E4D}" type="presOf" srcId="{07C4290D-A2A4-4F9E-B71A-B9FED82A064D}" destId="{9C195A8B-3D0A-4116-BBC5-D5428E4FFADE}" srcOrd="0" destOrd="0" presId="urn:microsoft.com/office/officeart/2011/layout/CircleProcess"/>
    <dgm:cxn modelId="{F0FFF24D-98BC-4044-A9C9-1A7E3326B712}" type="presOf" srcId="{07C4290D-A2A4-4F9E-B71A-B9FED82A064D}" destId="{9AA68B46-D3BE-4CF4-892C-E3FC62C63C83}" srcOrd="1" destOrd="0" presId="urn:microsoft.com/office/officeart/2011/layout/CircleProcess"/>
    <dgm:cxn modelId="{B31DD302-C739-402E-B0CF-87D79EDA6E28}" type="presOf" srcId="{EFF98595-3A25-412C-8836-C769875BD6C5}" destId="{7EF689B7-6DDD-4CCB-92EF-9DA8DF47891F}" srcOrd="1" destOrd="0" presId="urn:microsoft.com/office/officeart/2011/layout/CircleProcess"/>
    <dgm:cxn modelId="{D901C4D8-940F-499C-B720-BF394B0840D3}" type="presOf" srcId="{49F1C85C-93A2-4399-88C7-597B2C4D3687}" destId="{43C7E231-A17E-4891-8293-9F37F241C9DE}" srcOrd="0" destOrd="0" presId="urn:microsoft.com/office/officeart/2011/layout/CircleProcess"/>
    <dgm:cxn modelId="{565406DD-524F-4C71-8C57-C86B6F9C8118}" srcId="{7FF86FF6-0A15-4660-A9D0-5A9993DAEC42}" destId="{07C4290D-A2A4-4F9E-B71A-B9FED82A064D}" srcOrd="0" destOrd="0" parTransId="{B43050B5-F390-451D-AEDA-452076F0D36C}" sibTransId="{549C1873-E413-4463-B77D-2FE3C6BBD5C3}"/>
    <dgm:cxn modelId="{C66972B0-FD9F-40BF-A264-3D3F9D1CF1F5}" type="presOf" srcId="{EFF98595-3A25-412C-8836-C769875BD6C5}" destId="{F0BF64E5-F7EA-4252-B561-AA770D9DB1F8}" srcOrd="0" destOrd="0" presId="urn:microsoft.com/office/officeart/2011/layout/CircleProcess"/>
    <dgm:cxn modelId="{96629417-8CB5-463C-B754-C0F1C7B5B505}" srcId="{7FF86FF6-0A15-4660-A9D0-5A9993DAEC42}" destId="{49F1C85C-93A2-4399-88C7-597B2C4D3687}" srcOrd="1" destOrd="0" parTransId="{F3B2505D-7EA0-4DC7-806A-7913783FED6F}" sibTransId="{F63551BD-563A-49D7-8565-DE37F6ECAD64}"/>
    <dgm:cxn modelId="{339378BC-C107-4893-8C2D-86394C8A149D}" type="presOf" srcId="{7FF86FF6-0A15-4660-A9D0-5A9993DAEC42}" destId="{DFD7B23E-C272-4760-BDE1-A810C39B7B9F}" srcOrd="0" destOrd="0" presId="urn:microsoft.com/office/officeart/2011/layout/CircleProcess"/>
    <dgm:cxn modelId="{2BFDDB57-0B02-48EE-B514-587D593F4366}" type="presParOf" srcId="{DFD7B23E-C272-4760-BDE1-A810C39B7B9F}" destId="{8C2FF6FB-3214-4945-B265-5F850531F462}" srcOrd="0" destOrd="0" presId="urn:microsoft.com/office/officeart/2011/layout/CircleProcess"/>
    <dgm:cxn modelId="{C73BB884-6AF4-49E5-BB2C-D9B3815C9486}" type="presParOf" srcId="{8C2FF6FB-3214-4945-B265-5F850531F462}" destId="{D649F45F-F6ED-4D23-A380-EE040FF24375}" srcOrd="0" destOrd="0" presId="urn:microsoft.com/office/officeart/2011/layout/CircleProcess"/>
    <dgm:cxn modelId="{DC289AED-9BDA-419B-B243-852A13745FEC}" type="presParOf" srcId="{DFD7B23E-C272-4760-BDE1-A810C39B7B9F}" destId="{A3CD61AE-E64E-46F6-BCB5-1446B6D1BC01}" srcOrd="1" destOrd="0" presId="urn:microsoft.com/office/officeart/2011/layout/CircleProcess"/>
    <dgm:cxn modelId="{A3879FF6-9F08-40F7-9796-D719E2FB0377}" type="presParOf" srcId="{A3CD61AE-E64E-46F6-BCB5-1446B6D1BC01}" destId="{F0BF64E5-F7EA-4252-B561-AA770D9DB1F8}" srcOrd="0" destOrd="0" presId="urn:microsoft.com/office/officeart/2011/layout/CircleProcess"/>
    <dgm:cxn modelId="{20225B1D-C2ED-40A0-8609-734287A5ABD1}" type="presParOf" srcId="{DFD7B23E-C272-4760-BDE1-A810C39B7B9F}" destId="{7EF689B7-6DDD-4CCB-92EF-9DA8DF47891F}" srcOrd="2" destOrd="0" presId="urn:microsoft.com/office/officeart/2011/layout/CircleProcess"/>
    <dgm:cxn modelId="{276F246A-502A-44AB-B297-5F414798F9B9}" type="presParOf" srcId="{DFD7B23E-C272-4760-BDE1-A810C39B7B9F}" destId="{EE793B79-026C-4CDC-872E-4735FFD1CB37}" srcOrd="3" destOrd="0" presId="urn:microsoft.com/office/officeart/2011/layout/CircleProcess"/>
    <dgm:cxn modelId="{93E1ECDD-BA73-4C85-8A1D-A21643DFB57E}" type="presParOf" srcId="{EE793B79-026C-4CDC-872E-4735FFD1CB37}" destId="{40A3CC95-8402-40E2-9864-EDFB6C6721DB}" srcOrd="0" destOrd="0" presId="urn:microsoft.com/office/officeart/2011/layout/CircleProcess"/>
    <dgm:cxn modelId="{C3E41A36-EB94-46D9-9124-6C54466DEEA8}" type="presParOf" srcId="{DFD7B23E-C272-4760-BDE1-A810C39B7B9F}" destId="{CFAECD8E-0216-4A1E-825E-5DF11F84619A}" srcOrd="4" destOrd="0" presId="urn:microsoft.com/office/officeart/2011/layout/CircleProcess"/>
    <dgm:cxn modelId="{ACD8F30A-24A6-4F8E-A3FB-F2FF6CD119CD}" type="presParOf" srcId="{CFAECD8E-0216-4A1E-825E-5DF11F84619A}" destId="{43C7E231-A17E-4891-8293-9F37F241C9DE}" srcOrd="0" destOrd="0" presId="urn:microsoft.com/office/officeart/2011/layout/CircleProcess"/>
    <dgm:cxn modelId="{3EE96830-545C-4A2B-9FB1-F23A85B55184}" type="presParOf" srcId="{DFD7B23E-C272-4760-BDE1-A810C39B7B9F}" destId="{BF495BA7-B303-4B4C-9E90-6AE76C7DCB72}" srcOrd="5" destOrd="0" presId="urn:microsoft.com/office/officeart/2011/layout/CircleProcess"/>
    <dgm:cxn modelId="{41DF494A-B513-4AD0-9E90-FC6475F54440}" type="presParOf" srcId="{DFD7B23E-C272-4760-BDE1-A810C39B7B9F}" destId="{CC5F4984-EB33-4F84-BC81-C70B3AD384D5}" srcOrd="6" destOrd="0" presId="urn:microsoft.com/office/officeart/2011/layout/CircleProcess"/>
    <dgm:cxn modelId="{1A95F8D6-681B-4742-B144-9E5A96921082}" type="presParOf" srcId="{CC5F4984-EB33-4F84-BC81-C70B3AD384D5}" destId="{E3F2DB8E-950E-4B65-A3AD-7893114AFCFF}" srcOrd="0" destOrd="0" presId="urn:microsoft.com/office/officeart/2011/layout/CircleProcess"/>
    <dgm:cxn modelId="{B9EA40F2-949E-4A13-9866-0A42A0678CEF}" type="presParOf" srcId="{DFD7B23E-C272-4760-BDE1-A810C39B7B9F}" destId="{6271ADD6-7704-4FB6-B585-02C41CB20908}" srcOrd="7" destOrd="0" presId="urn:microsoft.com/office/officeart/2011/layout/CircleProcess"/>
    <dgm:cxn modelId="{0C67E81D-134F-4CB3-833A-58CB8DD08B19}" type="presParOf" srcId="{6271ADD6-7704-4FB6-B585-02C41CB20908}" destId="{9C195A8B-3D0A-4116-BBC5-D5428E4FFADE}" srcOrd="0" destOrd="0" presId="urn:microsoft.com/office/officeart/2011/layout/CircleProcess"/>
    <dgm:cxn modelId="{29F6E0DA-ACF1-4EDA-8B3E-BA4CD94DEFA6}" type="presParOf" srcId="{DFD7B23E-C272-4760-BDE1-A810C39B7B9F}" destId="{9AA68B46-D3BE-4CF4-892C-E3FC62C63C83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xmlns="" id="{7558D07E-C934-BD8C-6969-CCF5BF8D93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8C409CF4-5227-CD67-5B3C-24797A63B6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6" y="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D15F7-F5FB-42EA-A6F2-8B66DB3732A1}" type="datetimeFigureOut">
              <a:rPr lang="th-TH" smtClean="0"/>
              <a:t>09/05/67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D8FAC178-97B9-8664-A418-28F1A97025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20240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F780E3B8-73C2-9F2A-6991-5289C733FC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6" y="9520240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8CC58-BDB1-4A2E-A910-8F3DD2A2762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599236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184A2590-85B0-413B-BEE3-154B53EC777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9056"/>
            <a:ext cx="2985558" cy="50283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597" y="9519056"/>
            <a:ext cx="2985558" cy="50283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13030202-F6E8-45BE-A4E6-83957E1BE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736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0CC2DEC7-BD99-ED2A-DA60-38917B664D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98758E24-3625-6F01-66DF-8C659F05B4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8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6A76C6-A431-7013-B0D1-AB6BE542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A7BA0A0-3D8A-81E3-FA5B-51A4959CD3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8FB799D-AFC0-D215-2A24-3114C0622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46DC835D-D3CF-5DBC-027C-C5DCF1BAED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3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6A76C6-A431-7013-B0D1-AB6BE542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A7BA0A0-3D8A-81E3-FA5B-51A4959CD3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8FB799D-AFC0-D215-2A24-3114C0622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46DC835D-D3CF-5DBC-027C-C5DCF1BAED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6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C0A0CFE-5BB4-F0C0-9539-E2C151697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1E042D4-E1B5-1551-4C66-EBAEA23F3C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7E41642-B47F-FE4D-FA55-06E0EF2B0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E9A81046-635D-1B31-7C01-0D6588ABA2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84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89BDB8-DC21-2BAD-B594-486532165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6CA0FB8-7960-B7DF-B90B-AB946923E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A07EB79-FC18-1951-3FCF-AFF936F69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D5D2C909-66D7-7AAC-8ABD-6734D1EBE4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7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A9EE930-D364-EA55-BA47-11ECDC04D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8CF99893-C1E4-6DC5-0F49-10794E28A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D7E069F1-7F61-B619-737C-61349E0A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3F57F639-2156-3383-B398-CED98698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A9A4BAE8-4DCA-DD68-F770-187AEC16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1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28822B5-5859-AE0A-EDB2-CC305FE3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6C1E2059-63A6-D433-81C1-5194D6C4C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C3126DE0-BA89-0321-3B58-E93AD447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5981E121-E1DB-D694-325F-ED17BD5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2D2AFFEE-3E81-D9DE-90CB-BF03A52F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2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E04F1DE2-5548-D817-393E-FCD6A5D12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603859DF-9790-96E1-41DC-D2224B3A3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1BADB05-D4A0-94C7-7777-9AFF0E17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ACB737A8-83E2-93CC-6805-CDE71769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D65A42EC-D3C2-728A-10B3-9413976D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래픽 7">
            <a:extLst>
              <a:ext uri="{FF2B5EF4-FFF2-40B4-BE49-F238E27FC236}">
                <a16:creationId xmlns:a16="http://schemas.microsoft.com/office/drawing/2014/main" xmlns="" id="{0FA7E9A7-4D83-4CFB-B0C5-B25B64274EDD}"/>
              </a:ext>
            </a:extLst>
          </p:cNvPr>
          <p:cNvSpPr/>
          <p:nvPr userDrawn="1"/>
        </p:nvSpPr>
        <p:spPr>
          <a:xfrm flipH="1">
            <a:off x="21" y="0"/>
            <a:ext cx="2021085" cy="1357169"/>
          </a:xfrm>
          <a:custGeom>
            <a:avLst/>
            <a:gdLst>
              <a:gd name="connsiteX0" fmla="*/ 7799 w 2021085"/>
              <a:gd name="connsiteY0" fmla="*/ 0 h 1357169"/>
              <a:gd name="connsiteX1" fmla="*/ 4145 w 2021085"/>
              <a:gd name="connsiteY1" fmla="*/ 138133 h 1357169"/>
              <a:gd name="connsiteX2" fmla="*/ 266567 w 2021085"/>
              <a:gd name="connsiteY2" fmla="*/ 503819 h 1357169"/>
              <a:gd name="connsiteX3" fmla="*/ 755450 w 2021085"/>
              <a:gd name="connsiteY3" fmla="*/ 530868 h 1357169"/>
              <a:gd name="connsiteX4" fmla="*/ 1398620 w 2021085"/>
              <a:gd name="connsiteY4" fmla="*/ 654900 h 1357169"/>
              <a:gd name="connsiteX5" fmla="*/ 1636940 w 2021085"/>
              <a:gd name="connsiteY5" fmla="*/ 1018983 h 1357169"/>
              <a:gd name="connsiteX6" fmla="*/ 2017240 w 2021085"/>
              <a:gd name="connsiteY6" fmla="*/ 1356080 h 1357169"/>
              <a:gd name="connsiteX7" fmla="*/ 2021086 w 2021085"/>
              <a:gd name="connsiteY7" fmla="*/ 1357169 h 1357169"/>
              <a:gd name="connsiteX8" fmla="*/ 2021086 w 2021085"/>
              <a:gd name="connsiteY8" fmla="*/ 0 h 1357169"/>
              <a:gd name="connsiteX9" fmla="*/ 7799 w 2021085"/>
              <a:gd name="connsiteY9" fmla="*/ 0 h 13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1085" h="1357169">
                <a:moveTo>
                  <a:pt x="7799" y="0"/>
                </a:moveTo>
                <a:cubicBezTo>
                  <a:pt x="-855" y="44036"/>
                  <a:pt x="-2649" y="90187"/>
                  <a:pt x="4145" y="138133"/>
                </a:cubicBezTo>
                <a:cubicBezTo>
                  <a:pt x="26452" y="296009"/>
                  <a:pt x="134202" y="422541"/>
                  <a:pt x="266567" y="503819"/>
                </a:cubicBezTo>
                <a:cubicBezTo>
                  <a:pt x="423353" y="600095"/>
                  <a:pt x="585331" y="577468"/>
                  <a:pt x="755450" y="530868"/>
                </a:cubicBezTo>
                <a:cubicBezTo>
                  <a:pt x="999667" y="464013"/>
                  <a:pt x="1216450" y="451578"/>
                  <a:pt x="1398620" y="654900"/>
                </a:cubicBezTo>
                <a:cubicBezTo>
                  <a:pt x="1495538" y="763099"/>
                  <a:pt x="1559765" y="895848"/>
                  <a:pt x="1636940" y="1018983"/>
                </a:cubicBezTo>
                <a:cubicBezTo>
                  <a:pt x="1725269" y="1159937"/>
                  <a:pt x="1852954" y="1305890"/>
                  <a:pt x="2017240" y="1356080"/>
                </a:cubicBezTo>
                <a:cubicBezTo>
                  <a:pt x="2018522" y="1356464"/>
                  <a:pt x="2019804" y="1356785"/>
                  <a:pt x="2021086" y="1357169"/>
                </a:cubicBezTo>
                <a:lnTo>
                  <a:pt x="2021086" y="0"/>
                </a:lnTo>
                <a:lnTo>
                  <a:pt x="7799" y="0"/>
                </a:lnTo>
                <a:close/>
              </a:path>
            </a:pathLst>
          </a:custGeom>
          <a:gradFill>
            <a:gsLst>
              <a:gs pos="1000">
                <a:schemeClr val="accent3"/>
              </a:gs>
              <a:gs pos="100000">
                <a:schemeClr val="accent4">
                  <a:alpha val="65000"/>
                </a:schemeClr>
              </a:gs>
            </a:gsLst>
            <a:lin ang="5400000" scaled="1"/>
          </a:gradFill>
          <a:ln w="25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40EA295-3DF3-4643-A88C-1EF3C0D61232}"/>
              </a:ext>
            </a:extLst>
          </p:cNvPr>
          <p:cNvGrpSpPr/>
          <p:nvPr userDrawn="1"/>
        </p:nvGrpSpPr>
        <p:grpSpPr>
          <a:xfrm rot="16200000">
            <a:off x="10657385" y="5323385"/>
            <a:ext cx="1352253" cy="1716977"/>
            <a:chOff x="6870700" y="2844792"/>
            <a:chExt cx="1352253" cy="1716977"/>
          </a:xfrm>
        </p:grpSpPr>
        <p:pic>
          <p:nvPicPr>
            <p:cNvPr id="3" name="그래픽 9">
              <a:extLst>
                <a:ext uri="{FF2B5EF4-FFF2-40B4-BE49-F238E27FC236}">
                  <a16:creationId xmlns:a16="http://schemas.microsoft.com/office/drawing/2014/main" xmlns="" id="{B502D165-EBD2-4B14-81FB-847EE51477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52890" b="27017"/>
            <a:stretch/>
          </p:blipFill>
          <p:spPr>
            <a:xfrm>
              <a:off x="6870700" y="3905842"/>
              <a:ext cx="677566" cy="653458"/>
            </a:xfrm>
            <a:prstGeom prst="rect">
              <a:avLst/>
            </a:prstGeom>
          </p:spPr>
        </p:pic>
        <p:sp>
          <p:nvSpPr>
            <p:cNvPr id="6" name="그래픽 4">
              <a:extLst>
                <a:ext uri="{FF2B5EF4-FFF2-40B4-BE49-F238E27FC236}">
                  <a16:creationId xmlns:a16="http://schemas.microsoft.com/office/drawing/2014/main" xmlns="" id="{544281CD-9144-4FC2-B2F1-A212767B63FC}"/>
                </a:ext>
              </a:extLst>
            </p:cNvPr>
            <p:cNvSpPr/>
            <p:nvPr userDrawn="1"/>
          </p:nvSpPr>
          <p:spPr>
            <a:xfrm>
              <a:off x="6870701" y="2844792"/>
              <a:ext cx="1352252" cy="1716977"/>
            </a:xfrm>
            <a:custGeom>
              <a:avLst/>
              <a:gdLst>
                <a:gd name="connsiteX0" fmla="*/ 1223136 w 1352252"/>
                <a:gd name="connsiteY0" fmla="*/ 1440112 h 1716977"/>
                <a:gd name="connsiteX1" fmla="*/ 1005342 w 1352252"/>
                <a:gd name="connsiteY1" fmla="*/ 1223890 h 1716977"/>
                <a:gd name="connsiteX2" fmla="*/ 743824 w 1352252"/>
                <a:gd name="connsiteY2" fmla="*/ 201030 h 1716977"/>
                <a:gd name="connsiteX3" fmla="*/ 180734 w 1352252"/>
                <a:gd name="connsiteY3" fmla="*/ 15579 h 1716977"/>
                <a:gd name="connsiteX4" fmla="*/ 0 w 1352252"/>
                <a:gd name="connsiteY4" fmla="*/ 87603 h 1716977"/>
                <a:gd name="connsiteX5" fmla="*/ 0 w 1352252"/>
                <a:gd name="connsiteY5" fmla="*/ 1716978 h 1716977"/>
                <a:gd name="connsiteX6" fmla="*/ 1351087 w 1352252"/>
                <a:gd name="connsiteY6" fmla="*/ 1716978 h 1716977"/>
                <a:gd name="connsiteX7" fmla="*/ 1351836 w 1352252"/>
                <a:gd name="connsiteY7" fmla="*/ 1709117 h 1716977"/>
                <a:gd name="connsiteX8" fmla="*/ 1223136 w 1352252"/>
                <a:gd name="connsiteY8" fmla="*/ 1440112 h 17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252" h="1716977">
                  <a:moveTo>
                    <a:pt x="1223136" y="1440112"/>
                  </a:moveTo>
                  <a:cubicBezTo>
                    <a:pt x="1150812" y="1367564"/>
                    <a:pt x="1065537" y="1306845"/>
                    <a:pt x="1005342" y="1223890"/>
                  </a:cubicBezTo>
                  <a:cubicBezTo>
                    <a:pt x="795559" y="934971"/>
                    <a:pt x="956452" y="488003"/>
                    <a:pt x="743824" y="201030"/>
                  </a:cubicBezTo>
                  <a:cubicBezTo>
                    <a:pt x="619167" y="32949"/>
                    <a:pt x="384303" y="-33011"/>
                    <a:pt x="180734" y="15579"/>
                  </a:cubicBezTo>
                  <a:cubicBezTo>
                    <a:pt x="120839" y="29879"/>
                    <a:pt x="59147" y="54885"/>
                    <a:pt x="0" y="87603"/>
                  </a:cubicBezTo>
                  <a:lnTo>
                    <a:pt x="0" y="1716978"/>
                  </a:lnTo>
                  <a:lnTo>
                    <a:pt x="1351087" y="1716978"/>
                  </a:lnTo>
                  <a:cubicBezTo>
                    <a:pt x="1351312" y="1714357"/>
                    <a:pt x="1351686" y="1711737"/>
                    <a:pt x="1351836" y="1709117"/>
                  </a:cubicBezTo>
                  <a:cubicBezTo>
                    <a:pt x="1357975" y="1606846"/>
                    <a:pt x="1295459" y="1512735"/>
                    <a:pt x="1223136" y="1440112"/>
                  </a:cubicBezTo>
                  <a:close/>
                </a:path>
              </a:pathLst>
            </a:custGeom>
            <a:gradFill>
              <a:gsLst>
                <a:gs pos="1000">
                  <a:schemeClr val="accent3"/>
                </a:gs>
                <a:gs pos="100000">
                  <a:schemeClr val="accent4">
                    <a:alpha val="65000"/>
                  </a:schemeClr>
                </a:gs>
              </a:gsLst>
              <a:lin ang="5400000" scaled="1"/>
            </a:gradFill>
            <a:ln w="250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5621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B723A71-3153-3460-8133-9F627AB3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20971DB2-1F16-0D46-46F4-0C5015AC1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87EBF92-80E6-E376-703A-C8FBE242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54B7C6FA-7361-FFE3-4BD2-6D4BD413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C99A21BF-7813-66DA-D11F-4EBDCF86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1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308F0F5-BF33-59BA-23AE-06F76F0D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82E72A1E-9DB2-74DA-34D8-E603D98A0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426C36B1-2A4D-589B-68CD-42D1FDAC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01DB515F-5795-79D4-AADB-D1F37B2A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88B961A0-D675-6AAA-52C9-BC0D9FCE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8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B2242B1-7080-CEEB-4416-72ED712A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05C73A2F-BC05-039D-C950-B168EDCF2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AD3E1660-5CC9-3BBD-5CBF-8540CD3FC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5401DA39-BC37-AF15-C166-C24DB1EA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5083039A-9A28-5ABD-FCFA-CBC3F0F6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72657634-3035-5747-75AF-E93FD78E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8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E65E206-C0D0-B699-1BA5-4728089E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0FA6B927-7DF0-C657-32BE-6B9681296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A7127254-9D78-7020-1B4D-B93C82034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5CEE5D31-2A6A-9722-BECC-DDFA1609F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91412383-732A-B602-F181-3C194C507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A4247273-1BC4-A87D-B6D4-0613231B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6AACEB17-F602-5D0C-0D62-CA23016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75549AC1-8F75-12A8-C0A4-3F57B5B8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2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0ADA857-1789-6936-8E0E-9B64C7DE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0FCB4D31-7FD8-AE13-3BF4-60E43B7D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C3AD5190-82BC-E5A8-5091-3AADC5B9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3826122D-FBCF-F4BA-3C5C-A4A41E65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6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C4D24C0D-A8F4-811B-ED3A-5E00E856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EFFFDB6C-7A4B-6746-6B45-31428F23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ABE55C9D-4515-9B1D-2E4C-E602B886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9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FA1FC68-1BBF-DA48-64BE-95EDB223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D83F7B3-3400-9CBF-CCA0-61E1AD9C7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E3377CB4-615E-615E-E492-AA33D1A43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8ADB0745-219A-261D-4595-EF4A0EA4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A41EC663-616B-5807-5CA6-F77A1EFC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22CACB9A-2E8B-D3A5-0510-B4BD37A2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3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5D7F7B3-5591-06E8-A148-5C0DB320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571587ED-583E-B841-966D-8856E0C1F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BEBA43D8-A900-9308-3446-227D087E0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4AE51899-3967-F02D-BAEA-76145554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D357B864-6E1E-DAC3-2790-512BCDA7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C605766F-F8B0-BF80-AA71-5211D61D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9F5CD976-603D-72F6-4DD8-B4422E3C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B3F2C33A-A49B-8D74-86B0-D5F45380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BDB4D80F-976F-FC3C-282D-565CF5A1B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E4FC-9A39-4DE5-B39B-543CD372452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3BA9A13-32DA-7EAE-F7C4-A2D2B0645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05863C4E-3A48-2B65-AF8A-DE6C65B59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5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05AD1CB9-868E-4B96-BBBD-362C2EEBA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FBC34EF0-F95A-41DD-82FE-EA00206A1AFD}"/>
              </a:ext>
            </a:extLst>
          </p:cNvPr>
          <p:cNvSpPr/>
          <p:nvPr/>
        </p:nvSpPr>
        <p:spPr>
          <a:xfrm>
            <a:off x="1804345" y="2114735"/>
            <a:ext cx="9230745" cy="2447491"/>
          </a:xfrm>
          <a:prstGeom prst="rect">
            <a:avLst/>
          </a:prstGeom>
          <a:solidFill>
            <a:srgbClr val="E8F8ED">
              <a:alpha val="44000"/>
            </a:srgbClr>
          </a:solidFill>
          <a:ln w="9525" cap="flat">
            <a:noFill/>
            <a:prstDash val="solid"/>
            <a:miter/>
          </a:ln>
          <a:effectLst>
            <a:softEdge rad="317500"/>
          </a:effectLst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1" name="ชื่อเรื่อง 1">
            <a:extLst>
              <a:ext uri="{FF2B5EF4-FFF2-40B4-BE49-F238E27FC236}">
                <a16:creationId xmlns:a16="http://schemas.microsoft.com/office/drawing/2014/main" xmlns="" id="{5CA65361-FF67-4691-946A-91283CFBE27F}"/>
              </a:ext>
            </a:extLst>
          </p:cNvPr>
          <p:cNvSpPr txBox="1">
            <a:spLocks/>
          </p:cNvSpPr>
          <p:nvPr/>
        </p:nvSpPr>
        <p:spPr>
          <a:xfrm>
            <a:off x="1156910" y="2211737"/>
            <a:ext cx="10216459" cy="2434525"/>
          </a:xfrm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txBody>
          <a:bodyPr wrap="square" tIns="14400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ข้อมูลสถานการณ์การปลูกข้าวและสถานการณ์น้ำ</a:t>
            </a:r>
          </a:p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ในพื้นที่การเกษตร </a:t>
            </a:r>
          </a:p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2567</a:t>
            </a:r>
          </a:p>
          <a:p>
            <a:endParaRPr lang="th-TH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Picture 2" descr="ตราสัญลักษณ์ จังหวัดพระนครศรีอยุธยา">
            <a:extLst>
              <a:ext uri="{FF2B5EF4-FFF2-40B4-BE49-F238E27FC236}">
                <a16:creationId xmlns:a16="http://schemas.microsoft.com/office/drawing/2014/main" xmlns="" id="{30B6FF61-2F1B-87BD-94AD-6B21F576B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61" y="617854"/>
            <a:ext cx="1779857" cy="16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wnload LOGO - ศูนย์ข่าวกรมส่งเสริมการเกษตร">
            <a:extLst>
              <a:ext uri="{FF2B5EF4-FFF2-40B4-BE49-F238E27FC236}">
                <a16:creationId xmlns:a16="http://schemas.microsoft.com/office/drawing/2014/main" xmlns="" id="{7E864198-797D-B479-9DD8-1B8451239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36" y="500493"/>
            <a:ext cx="1779857" cy="185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5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DDAE137-F37C-C3B6-4D19-3B949A2A9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2" y="1846338"/>
            <a:ext cx="4038531" cy="4606172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8768A429-BD64-6C72-838C-CD06181919DD}"/>
              </a:ext>
            </a:extLst>
          </p:cNvPr>
          <p:cNvSpPr txBox="1"/>
          <p:nvPr/>
        </p:nvSpPr>
        <p:spPr>
          <a:xfrm>
            <a:off x="561831" y="132499"/>
            <a:ext cx="5956819" cy="892552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สถานการณ์การเพาะปลูกข้าวประจำปี 2567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6 พฤษภาคม 2567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4EA43663-D082-F951-C146-078F0C5807F0}"/>
              </a:ext>
            </a:extLst>
          </p:cNvPr>
          <p:cNvSpPr txBox="1"/>
          <p:nvPr/>
        </p:nvSpPr>
        <p:spPr>
          <a:xfrm>
            <a:off x="401252" y="1157577"/>
            <a:ext cx="3502571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พื้นที่นาข้าวของสำนักงานเกษตรอำเภอบางบาล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(ข้อมูลพื้นฐาน ณ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xmlns="" id="{1DBA19E2-8BD8-018F-5BBA-9ABAA009901D}"/>
              </a:ext>
            </a:extLst>
          </p:cNvPr>
          <p:cNvSpPr/>
          <p:nvPr/>
        </p:nvSpPr>
        <p:spPr>
          <a:xfrm>
            <a:off x="4543486" y="1214076"/>
            <a:ext cx="2194243" cy="601367"/>
          </a:xfrm>
          <a:prstGeom prst="roundRect">
            <a:avLst/>
          </a:prstGeom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1733B0AC-C337-3B33-C6E2-9F962992B369}"/>
              </a:ext>
            </a:extLst>
          </p:cNvPr>
          <p:cNvSpPr txBox="1"/>
          <p:nvPr/>
        </p:nvSpPr>
        <p:spPr>
          <a:xfrm>
            <a:off x="4581214" y="1170167"/>
            <a:ext cx="2053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43,318 ไร่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xmlns="" id="{5BBF3A1C-AE8F-A3BA-0CDD-B5F6DDA330A0}"/>
              </a:ext>
            </a:extLst>
          </p:cNvPr>
          <p:cNvSpPr txBox="1"/>
          <p:nvPr/>
        </p:nvSpPr>
        <p:spPr>
          <a:xfrm>
            <a:off x="7771996" y="132499"/>
            <a:ext cx="3903736" cy="954107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สถานการณ์การปลูกข้าวนาปรัง 2566/67</a:t>
            </a:r>
          </a:p>
          <a:p>
            <a:pPr algn="ctr"/>
            <a:r>
              <a:rPr lang="th-TH" sz="16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จากรายงานรายสัปดาห์สำนักงานเกษตรอำเภอบางบาล</a:t>
            </a:r>
          </a:p>
          <a:p>
            <a:pPr algn="ctr"/>
            <a:r>
              <a:rPr lang="th-TH" sz="16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en-US" sz="16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16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</a:t>
            </a:r>
            <a:r>
              <a:rPr lang="en-US" sz="16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endParaRPr lang="th-TH" sz="16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xmlns="" id="{E9BF3EEF-2E79-1B87-A95E-8D5BBBD55990}"/>
              </a:ext>
            </a:extLst>
          </p:cNvPr>
          <p:cNvSpPr txBox="1"/>
          <p:nvPr/>
        </p:nvSpPr>
        <p:spPr>
          <a:xfrm>
            <a:off x="7894144" y="1140273"/>
            <a:ext cx="1652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42,243 ไร่</a:t>
            </a:r>
          </a:p>
        </p:txBody>
      </p:sp>
      <p:sp>
        <p:nvSpPr>
          <p:cNvPr id="35" name="สี่เหลี่ยมผืนผ้า: มุมมน 34">
            <a:extLst>
              <a:ext uri="{FF2B5EF4-FFF2-40B4-BE49-F238E27FC236}">
                <a16:creationId xmlns:a16="http://schemas.microsoft.com/office/drawing/2014/main" xmlns="" id="{43F705C8-7298-317A-5D2E-BCF5322D149C}"/>
              </a:ext>
            </a:extLst>
          </p:cNvPr>
          <p:cNvSpPr/>
          <p:nvPr/>
        </p:nvSpPr>
        <p:spPr>
          <a:xfrm>
            <a:off x="8009581" y="1172394"/>
            <a:ext cx="1507771" cy="390035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xmlns="" id="{922CC393-A795-9887-585E-3AA4990C4518}"/>
              </a:ext>
            </a:extLst>
          </p:cNvPr>
          <p:cNvCxnSpPr>
            <a:cxnSpLocks/>
          </p:cNvCxnSpPr>
          <p:nvPr/>
        </p:nvCxnSpPr>
        <p:spPr>
          <a:xfrm flipH="1">
            <a:off x="6936432" y="484027"/>
            <a:ext cx="1" cy="5889946"/>
          </a:xfrm>
          <a:prstGeom prst="line">
            <a:avLst/>
          </a:prstGeom>
          <a:ln w="3810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8" name="ตาราง 30">
            <a:extLst>
              <a:ext uri="{FF2B5EF4-FFF2-40B4-BE49-F238E27FC236}">
                <a16:creationId xmlns:a16="http://schemas.microsoft.com/office/drawing/2014/main" xmlns="" id="{555B5C72-830A-446B-BE24-73BDE2DC2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619747"/>
              </p:ext>
            </p:extLst>
          </p:nvPr>
        </p:nvGraphicFramePr>
        <p:xfrm>
          <a:off x="7156471" y="2079970"/>
          <a:ext cx="4921253" cy="1061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571">
                  <a:extLst>
                    <a:ext uri="{9D8B030D-6E8A-4147-A177-3AD203B41FA5}">
                      <a16:colId xmlns:a16="http://schemas.microsoft.com/office/drawing/2014/main" xmlns="" val="1806240626"/>
                    </a:ext>
                  </a:extLst>
                </a:gridCol>
                <a:gridCol w="668467">
                  <a:extLst>
                    <a:ext uri="{9D8B030D-6E8A-4147-A177-3AD203B41FA5}">
                      <a16:colId xmlns:a16="http://schemas.microsoft.com/office/drawing/2014/main" xmlns="" val="668021124"/>
                    </a:ext>
                  </a:extLst>
                </a:gridCol>
                <a:gridCol w="692601">
                  <a:extLst>
                    <a:ext uri="{9D8B030D-6E8A-4147-A177-3AD203B41FA5}">
                      <a16:colId xmlns:a16="http://schemas.microsoft.com/office/drawing/2014/main" xmlns="" val="919058846"/>
                    </a:ext>
                  </a:extLst>
                </a:gridCol>
                <a:gridCol w="538670">
                  <a:extLst>
                    <a:ext uri="{9D8B030D-6E8A-4147-A177-3AD203B41FA5}">
                      <a16:colId xmlns:a16="http://schemas.microsoft.com/office/drawing/2014/main" xmlns="" val="1458606962"/>
                    </a:ext>
                  </a:extLst>
                </a:gridCol>
                <a:gridCol w="615636">
                  <a:extLst>
                    <a:ext uri="{9D8B030D-6E8A-4147-A177-3AD203B41FA5}">
                      <a16:colId xmlns:a16="http://schemas.microsoft.com/office/drawing/2014/main" xmlns="" val="3431452394"/>
                    </a:ext>
                  </a:extLst>
                </a:gridCol>
                <a:gridCol w="561315">
                  <a:extLst>
                    <a:ext uri="{9D8B030D-6E8A-4147-A177-3AD203B41FA5}">
                      <a16:colId xmlns:a16="http://schemas.microsoft.com/office/drawing/2014/main" xmlns="" val="3498324568"/>
                    </a:ext>
                  </a:extLst>
                </a:gridCol>
                <a:gridCol w="615635">
                  <a:extLst>
                    <a:ext uri="{9D8B030D-6E8A-4147-A177-3AD203B41FA5}">
                      <a16:colId xmlns:a16="http://schemas.microsoft.com/office/drawing/2014/main" xmlns="" val="2324091648"/>
                    </a:ext>
                  </a:extLst>
                </a:gridCol>
                <a:gridCol w="670358">
                  <a:extLst>
                    <a:ext uri="{9D8B030D-6E8A-4147-A177-3AD203B41FA5}">
                      <a16:colId xmlns:a16="http://schemas.microsoft.com/office/drawing/2014/main" xmlns="" val="2941401679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พื้นที่ปลูกข้าวนาปรัง ปีการผลิต 2566/67 รายตำบล (ไร่)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3033964"/>
                  </a:ext>
                </a:extLst>
              </a:tr>
              <a:tr h="34423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บางบาล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วัดยม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สะพานไทย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ไทรน้อย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บางหลวงโดด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ทางช้าง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กบเจา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บางหลวง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619678520"/>
                  </a:ext>
                </a:extLst>
              </a:tr>
              <a:tr h="253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2,313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3,200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1,435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1,800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2,635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1,515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4,277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2,085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3421659902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EEE46B16-3E24-4F77-843E-2D0794EBD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854960"/>
              </p:ext>
            </p:extLst>
          </p:nvPr>
        </p:nvGraphicFramePr>
        <p:xfrm>
          <a:off x="7211667" y="4091739"/>
          <a:ext cx="4841419" cy="129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468">
                  <a:extLst>
                    <a:ext uri="{9D8B030D-6E8A-4147-A177-3AD203B41FA5}">
                      <a16:colId xmlns:a16="http://schemas.microsoft.com/office/drawing/2014/main" xmlns="" val="3587151156"/>
                    </a:ext>
                  </a:extLst>
                </a:gridCol>
                <a:gridCol w="1505268">
                  <a:extLst>
                    <a:ext uri="{9D8B030D-6E8A-4147-A177-3AD203B41FA5}">
                      <a16:colId xmlns:a16="http://schemas.microsoft.com/office/drawing/2014/main" xmlns="" val="703268705"/>
                    </a:ext>
                  </a:extLst>
                </a:gridCol>
                <a:gridCol w="1754683">
                  <a:extLst>
                    <a:ext uri="{9D8B030D-6E8A-4147-A177-3AD203B41FA5}">
                      <a16:colId xmlns:a16="http://schemas.microsoft.com/office/drawing/2014/main" xmlns="" val="345353263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เดือนที่คาดว่าจะเก็บเกี่ยว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9542117"/>
                  </a:ext>
                </a:extLst>
              </a:tr>
              <a:tr h="4645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เมษายน</a:t>
                      </a:r>
                    </a:p>
                    <a:p>
                      <a:pPr algn="ctr"/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(อายุข้าว 120 วัน)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พฤษภาคม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(อายุข้าว 100 – </a:t>
                      </a:r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วัน)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มิถุนายน</a:t>
                      </a:r>
                    </a:p>
                    <a:p>
                      <a:pPr algn="ctr"/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(อายุข้าวน้อยกว่า 90 วัน)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463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88969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1A6B234-7BA5-473C-A730-7FFEC47E0A35}"/>
              </a:ext>
            </a:extLst>
          </p:cNvPr>
          <p:cNvSpPr/>
          <p:nvPr/>
        </p:nvSpPr>
        <p:spPr>
          <a:xfrm>
            <a:off x="8591314" y="5409585"/>
            <a:ext cx="2219417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พันธุ์ข้าวที่ปลูกมากที่สุด</a:t>
            </a:r>
            <a:endParaRPr lang="en-US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99C811CE-E06C-4692-9270-038482E67B26}"/>
              </a:ext>
            </a:extLst>
          </p:cNvPr>
          <p:cNvSpPr/>
          <p:nvPr/>
        </p:nvSpPr>
        <p:spPr>
          <a:xfrm>
            <a:off x="4026325" y="1314704"/>
            <a:ext cx="446582" cy="4001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xmlns="" id="{C47891F4-602F-4E85-A0A7-B77CC7564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822937"/>
              </p:ext>
            </p:extLst>
          </p:nvPr>
        </p:nvGraphicFramePr>
        <p:xfrm>
          <a:off x="7918075" y="5218609"/>
          <a:ext cx="3348044" cy="216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9507F9D6-A5EF-2C7F-D963-F7E06897210F}"/>
              </a:ext>
            </a:extLst>
          </p:cNvPr>
          <p:cNvSpPr txBox="1"/>
          <p:nvPr/>
        </p:nvSpPr>
        <p:spPr>
          <a:xfrm>
            <a:off x="7140273" y="1179131"/>
            <a:ext cx="926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91CC0F7B-5207-3D50-FAD2-6B5687592579}"/>
              </a:ext>
            </a:extLst>
          </p:cNvPr>
          <p:cNvSpPr txBox="1"/>
          <p:nvPr/>
        </p:nvSpPr>
        <p:spPr>
          <a:xfrm>
            <a:off x="10644543" y="1120003"/>
            <a:ext cx="1434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550 </a:t>
            </a:r>
            <a:r>
              <a:rPr lang="th-TH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ไร่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xmlns="" id="{AB4FFF92-BCE4-9A7C-9416-DBD0E90DD7E1}"/>
              </a:ext>
            </a:extLst>
          </p:cNvPr>
          <p:cNvSpPr/>
          <p:nvPr/>
        </p:nvSpPr>
        <p:spPr>
          <a:xfrm>
            <a:off x="10656998" y="1176413"/>
            <a:ext cx="1409328" cy="400110"/>
          </a:xfrm>
          <a:prstGeom prst="roundRect">
            <a:avLst/>
          </a:prstGeom>
          <a:noFill/>
          <a:ln w="38100" cap="flat" cmpd="sng" algn="ctr">
            <a:solidFill>
              <a:srgbClr val="70AD47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FE15A515-D16B-F7C7-1102-B26CB4EF0437}"/>
              </a:ext>
            </a:extLst>
          </p:cNvPr>
          <p:cNvSpPr txBox="1"/>
          <p:nvPr/>
        </p:nvSpPr>
        <p:spPr>
          <a:xfrm>
            <a:off x="9558906" y="1193865"/>
            <a:ext cx="1209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พื้นที่ยืนต้น</a:t>
            </a: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xmlns="" id="{7D97761E-1BF0-163A-2165-3B25A8E36B1C}"/>
              </a:ext>
            </a:extLst>
          </p:cNvPr>
          <p:cNvSpPr txBox="1"/>
          <p:nvPr/>
        </p:nvSpPr>
        <p:spPr>
          <a:xfrm>
            <a:off x="4017876" y="3697032"/>
            <a:ext cx="300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พื้นที่ข้าวยืนต้น ข้าวนาปรัง ปี2566/67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9410F1BE-EE32-55AE-8D48-2E7FAF7472B5}"/>
              </a:ext>
            </a:extLst>
          </p:cNvPr>
          <p:cNvSpPr txBox="1"/>
          <p:nvPr/>
        </p:nvSpPr>
        <p:spPr>
          <a:xfrm>
            <a:off x="9408917" y="1594735"/>
            <a:ext cx="1652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41,693 ไร่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6486AAD3-F758-160F-FA45-95D079225FA3}"/>
              </a:ext>
            </a:extLst>
          </p:cNvPr>
          <p:cNvSpPr/>
          <p:nvPr/>
        </p:nvSpPr>
        <p:spPr>
          <a:xfrm>
            <a:off x="9408917" y="1651321"/>
            <a:ext cx="1507771" cy="390035"/>
          </a:xfrm>
          <a:prstGeom prst="roundRect">
            <a:avLst/>
          </a:prstGeom>
          <a:noFill/>
          <a:ln w="38100" cap="flat" cmpd="sng" algn="ctr">
            <a:solidFill>
              <a:srgbClr val="BF9000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95062F7B-C6F4-18F4-8684-41A312A014F9}"/>
              </a:ext>
            </a:extLst>
          </p:cNvPr>
          <p:cNvSpPr txBox="1"/>
          <p:nvPr/>
        </p:nvSpPr>
        <p:spPr>
          <a:xfrm>
            <a:off x="8247275" y="1677163"/>
            <a:ext cx="12090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พื้นที่เก็บเกี่ยว</a:t>
            </a:r>
          </a:p>
        </p:txBody>
      </p:sp>
      <p:sp>
        <p:nvSpPr>
          <p:cNvPr id="19" name="Flowchart: Off-page Connector 18">
            <a:extLst>
              <a:ext uri="{FF2B5EF4-FFF2-40B4-BE49-F238E27FC236}">
                <a16:creationId xmlns:a16="http://schemas.microsoft.com/office/drawing/2014/main" xmlns="" id="{F10D2520-80AA-2F62-42D3-BB2F4A72F6EB}"/>
              </a:ext>
            </a:extLst>
          </p:cNvPr>
          <p:cNvSpPr/>
          <p:nvPr/>
        </p:nvSpPr>
        <p:spPr>
          <a:xfrm>
            <a:off x="3940848" y="3754874"/>
            <a:ext cx="252413" cy="253647"/>
          </a:xfrm>
          <a:prstGeom prst="flowChartOffpageConnector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0" name="ตาราง 30">
            <a:extLst>
              <a:ext uri="{FF2B5EF4-FFF2-40B4-BE49-F238E27FC236}">
                <a16:creationId xmlns:a16="http://schemas.microsoft.com/office/drawing/2014/main" xmlns="" id="{5DEC1A2E-B67E-0B89-79DF-024DF8565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77461"/>
              </p:ext>
            </p:extLst>
          </p:nvPr>
        </p:nvGraphicFramePr>
        <p:xfrm>
          <a:off x="7164638" y="3177242"/>
          <a:ext cx="4921253" cy="910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571">
                  <a:extLst>
                    <a:ext uri="{9D8B030D-6E8A-4147-A177-3AD203B41FA5}">
                      <a16:colId xmlns:a16="http://schemas.microsoft.com/office/drawing/2014/main" xmlns="" val="1806240626"/>
                    </a:ext>
                  </a:extLst>
                </a:gridCol>
                <a:gridCol w="786137">
                  <a:extLst>
                    <a:ext uri="{9D8B030D-6E8A-4147-A177-3AD203B41FA5}">
                      <a16:colId xmlns:a16="http://schemas.microsoft.com/office/drawing/2014/main" xmlns="" val="668021124"/>
                    </a:ext>
                  </a:extLst>
                </a:gridCol>
                <a:gridCol w="574931">
                  <a:extLst>
                    <a:ext uri="{9D8B030D-6E8A-4147-A177-3AD203B41FA5}">
                      <a16:colId xmlns:a16="http://schemas.microsoft.com/office/drawing/2014/main" xmlns="" val="919058846"/>
                    </a:ext>
                  </a:extLst>
                </a:gridCol>
                <a:gridCol w="424991">
                  <a:extLst>
                    <a:ext uri="{9D8B030D-6E8A-4147-A177-3AD203B41FA5}">
                      <a16:colId xmlns:a16="http://schemas.microsoft.com/office/drawing/2014/main" xmlns="" val="1458606962"/>
                    </a:ext>
                  </a:extLst>
                </a:gridCol>
                <a:gridCol w="572602">
                  <a:extLst>
                    <a:ext uri="{9D8B030D-6E8A-4147-A177-3AD203B41FA5}">
                      <a16:colId xmlns:a16="http://schemas.microsoft.com/office/drawing/2014/main" xmlns="" val="3431452394"/>
                    </a:ext>
                  </a:extLst>
                </a:gridCol>
                <a:gridCol w="605564">
                  <a:extLst>
                    <a:ext uri="{9D8B030D-6E8A-4147-A177-3AD203B41FA5}">
                      <a16:colId xmlns:a16="http://schemas.microsoft.com/office/drawing/2014/main" xmlns="" val="3498324568"/>
                    </a:ext>
                  </a:extLst>
                </a:gridCol>
                <a:gridCol w="613625">
                  <a:extLst>
                    <a:ext uri="{9D8B030D-6E8A-4147-A177-3AD203B41FA5}">
                      <a16:colId xmlns:a16="http://schemas.microsoft.com/office/drawing/2014/main" xmlns="" val="2324091648"/>
                    </a:ext>
                  </a:extLst>
                </a:gridCol>
                <a:gridCol w="784832">
                  <a:extLst>
                    <a:ext uri="{9D8B030D-6E8A-4147-A177-3AD203B41FA5}">
                      <a16:colId xmlns:a16="http://schemas.microsoft.com/office/drawing/2014/main" xmlns="" val="2941401679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พื้นที่ปลูกข้าวนาปรัง ปีการผลิต 2566/67 รายตำบล (ไร่)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3033964"/>
                  </a:ext>
                </a:extLst>
              </a:tr>
              <a:tr h="34423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วัดตะกู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บ้านคลัง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พระขาว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น้ำเต้า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บางหัก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บางชะนี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บ้านกุ่ม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มหาพราหมณ์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619678520"/>
                  </a:ext>
                </a:extLst>
              </a:tr>
              <a:tr h="253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2,289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2,200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4,100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4,180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764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2,650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3,800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3,000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3421659902"/>
                  </a:ext>
                </a:extLst>
              </a:tr>
            </a:tbl>
          </a:graphicData>
        </a:graphic>
      </p:graphicFrame>
      <p:sp>
        <p:nvSpPr>
          <p:cNvPr id="24" name="Flowchart: Off-page Connector 23">
            <a:extLst>
              <a:ext uri="{FF2B5EF4-FFF2-40B4-BE49-F238E27FC236}">
                <a16:creationId xmlns:a16="http://schemas.microsoft.com/office/drawing/2014/main" xmlns="" id="{BE19FF9B-1445-258F-4C74-0F7D3EC9DD85}"/>
              </a:ext>
            </a:extLst>
          </p:cNvPr>
          <p:cNvSpPr/>
          <p:nvPr/>
        </p:nvSpPr>
        <p:spPr>
          <a:xfrm>
            <a:off x="2708263" y="3042392"/>
            <a:ext cx="161106" cy="197865"/>
          </a:xfrm>
          <a:prstGeom prst="flowChartOffpageConnector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Flowchart: Off-page Connector 24">
            <a:extLst>
              <a:ext uri="{FF2B5EF4-FFF2-40B4-BE49-F238E27FC236}">
                <a16:creationId xmlns:a16="http://schemas.microsoft.com/office/drawing/2014/main" xmlns="" id="{2ABC1E31-E4AE-091B-0C75-33CD06218F60}"/>
              </a:ext>
            </a:extLst>
          </p:cNvPr>
          <p:cNvSpPr/>
          <p:nvPr/>
        </p:nvSpPr>
        <p:spPr>
          <a:xfrm>
            <a:off x="2788816" y="2163176"/>
            <a:ext cx="161106" cy="197865"/>
          </a:xfrm>
          <a:prstGeom prst="flowChartOffpageConnector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Flowchart: Off-page Connector 25">
            <a:extLst>
              <a:ext uri="{FF2B5EF4-FFF2-40B4-BE49-F238E27FC236}">
                <a16:creationId xmlns:a16="http://schemas.microsoft.com/office/drawing/2014/main" xmlns="" id="{17D54B86-F66D-BDF1-8038-B689C49E42DA}"/>
              </a:ext>
            </a:extLst>
          </p:cNvPr>
          <p:cNvSpPr/>
          <p:nvPr/>
        </p:nvSpPr>
        <p:spPr>
          <a:xfrm>
            <a:off x="1813635" y="3727807"/>
            <a:ext cx="161106" cy="197865"/>
          </a:xfrm>
          <a:prstGeom prst="flowChartOffpageConnector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36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F90F57-AB57-E265-711F-C8EEBD45E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กล่องข้อความ 31">
            <a:extLst>
              <a:ext uri="{FF2B5EF4-FFF2-40B4-BE49-F238E27FC236}">
                <a16:creationId xmlns:a16="http://schemas.microsoft.com/office/drawing/2014/main" xmlns="" id="{01350BD0-AB86-4768-6470-8910D4329137}"/>
              </a:ext>
            </a:extLst>
          </p:cNvPr>
          <p:cNvSpPr txBox="1"/>
          <p:nvPr/>
        </p:nvSpPr>
        <p:spPr>
          <a:xfrm>
            <a:off x="7861504" y="3866605"/>
            <a:ext cx="11208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ทุ่งเจ้าเจ็ด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786E80C-ED7A-F279-FD52-F9EE9FAE7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" y="1091458"/>
            <a:ext cx="3811627" cy="5095377"/>
          </a:xfrm>
          <a:prstGeom prst="rect">
            <a:avLst/>
          </a:prstGeom>
        </p:spPr>
      </p:pic>
      <p:sp>
        <p:nvSpPr>
          <p:cNvPr id="33" name="สี่เหลี่ยมผืนผ้า: มุมมน 32">
            <a:extLst>
              <a:ext uri="{FF2B5EF4-FFF2-40B4-BE49-F238E27FC236}">
                <a16:creationId xmlns:a16="http://schemas.microsoft.com/office/drawing/2014/main" xmlns="" id="{832439C8-6AEF-89DB-9E86-12EF4A84BB7B}"/>
              </a:ext>
            </a:extLst>
          </p:cNvPr>
          <p:cNvSpPr/>
          <p:nvPr/>
        </p:nvSpPr>
        <p:spPr>
          <a:xfrm>
            <a:off x="-1" y="0"/>
            <a:ext cx="12192001" cy="9588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กล่องข้อความ 18">
            <a:extLst>
              <a:ext uri="{FF2B5EF4-FFF2-40B4-BE49-F238E27FC236}">
                <a16:creationId xmlns:a16="http://schemas.microsoft.com/office/drawing/2014/main" xmlns="" id="{755C0607-5A3D-D1F2-EC36-89E59A400A7F}"/>
              </a:ext>
            </a:extLst>
          </p:cNvPr>
          <p:cNvSpPr txBox="1"/>
          <p:nvPr/>
        </p:nvSpPr>
        <p:spPr>
          <a:xfrm>
            <a:off x="7851635" y="1125404"/>
            <a:ext cx="1140611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ทุ่งป่าโมก</a:t>
            </a:r>
          </a:p>
        </p:txBody>
      </p:sp>
      <p:sp>
        <p:nvSpPr>
          <p:cNvPr id="71" name="สี่เหลี่ยมผืนผ้า 19">
            <a:extLst>
              <a:ext uri="{FF2B5EF4-FFF2-40B4-BE49-F238E27FC236}">
                <a16:creationId xmlns:a16="http://schemas.microsoft.com/office/drawing/2014/main" xmlns="" id="{0E8DADC1-4E60-42EF-2DD5-A0F387BAF228}"/>
              </a:ext>
            </a:extLst>
          </p:cNvPr>
          <p:cNvSpPr/>
          <p:nvPr/>
        </p:nvSpPr>
        <p:spPr>
          <a:xfrm>
            <a:off x="7324461" y="1542196"/>
            <a:ext cx="2175972" cy="799808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5,748 ไร่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ตำบลบางหัก บางหลวงโดด บางหลวง วัดตะกู ทางช้าง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2" name="สี่เหลี่ยมผืนผ้า 20">
            <a:extLst>
              <a:ext uri="{FF2B5EF4-FFF2-40B4-BE49-F238E27FC236}">
                <a16:creationId xmlns:a16="http://schemas.microsoft.com/office/drawing/2014/main" xmlns="" id="{C693BF2D-7C89-B74F-F17A-406016DCC357}"/>
              </a:ext>
            </a:extLst>
          </p:cNvPr>
          <p:cNvSpPr/>
          <p:nvPr/>
        </p:nvSpPr>
        <p:spPr>
          <a:xfrm>
            <a:off x="3391216" y="2332941"/>
            <a:ext cx="370424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นที่</a:t>
            </a:r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นาข้าวในทุ่งรับน้ำ </a:t>
            </a:r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28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,628</a:t>
            </a:r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ไร่</a:t>
            </a:r>
            <a:endParaRPr lang="en-US" sz="18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ี่ปลูกข้าวในทุ่งรับน้ำ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29,703 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ไร่</a:t>
            </a:r>
          </a:p>
          <a:p>
            <a:pPr algn="ctr"/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พื้นที่ข้าวที่เก็บเกี่ยวในทุ่งรับน้ำ </a:t>
            </a:r>
            <a:r>
              <a:rPr lang="th-TH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,503</a:t>
            </a:r>
            <a:r>
              <a:rPr lang="th-TH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ไร่</a:t>
            </a:r>
          </a:p>
          <a:p>
            <a:pPr algn="ctr"/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5 ทุ่ง ครอบคลุมพื้นที่ 14 ตำบล</a:t>
            </a:r>
            <a:r>
              <a:rPr lang="th-TH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" name="กล่องข้อความ 21">
            <a:extLst>
              <a:ext uri="{FF2B5EF4-FFF2-40B4-BE49-F238E27FC236}">
                <a16:creationId xmlns:a16="http://schemas.microsoft.com/office/drawing/2014/main" xmlns="" id="{2EEF8709-3A08-DAEA-25E2-2E08248E42BB}"/>
              </a:ext>
            </a:extLst>
          </p:cNvPr>
          <p:cNvSpPr txBox="1"/>
          <p:nvPr/>
        </p:nvSpPr>
        <p:spPr>
          <a:xfrm>
            <a:off x="7797584" y="2482754"/>
            <a:ext cx="116975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ทุ่งบ้านแพน</a:t>
            </a:r>
          </a:p>
        </p:txBody>
      </p:sp>
      <p:sp>
        <p:nvSpPr>
          <p:cNvPr id="74" name="สี่เหลี่ยมผืนผ้า 24">
            <a:extLst>
              <a:ext uri="{FF2B5EF4-FFF2-40B4-BE49-F238E27FC236}">
                <a16:creationId xmlns:a16="http://schemas.microsoft.com/office/drawing/2014/main" xmlns="" id="{D4A83CB8-413E-BD6F-AD08-AAF857BDC6EA}"/>
              </a:ext>
            </a:extLst>
          </p:cNvPr>
          <p:cNvSpPr/>
          <p:nvPr/>
        </p:nvSpPr>
        <p:spPr>
          <a:xfrm>
            <a:off x="7324461" y="2950954"/>
            <a:ext cx="2175971" cy="7998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1,730 ไร่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ตำบลน้ำเต้า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สี่เหลี่ยมผืนผ้า 25">
            <a:extLst>
              <a:ext uri="{FF2B5EF4-FFF2-40B4-BE49-F238E27FC236}">
                <a16:creationId xmlns:a16="http://schemas.microsoft.com/office/drawing/2014/main" xmlns="" id="{933F38A5-7351-65CF-55E8-170A13F5F11E}"/>
              </a:ext>
            </a:extLst>
          </p:cNvPr>
          <p:cNvSpPr/>
          <p:nvPr/>
        </p:nvSpPr>
        <p:spPr>
          <a:xfrm>
            <a:off x="7850072" y="3831947"/>
            <a:ext cx="4074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th-TH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กล่องข้อความ 26">
            <a:extLst>
              <a:ext uri="{FF2B5EF4-FFF2-40B4-BE49-F238E27FC236}">
                <a16:creationId xmlns:a16="http://schemas.microsoft.com/office/drawing/2014/main" xmlns="" id="{67448F11-5951-9F8B-507A-40DFDD0318DA}"/>
              </a:ext>
            </a:extLst>
          </p:cNvPr>
          <p:cNvSpPr txBox="1"/>
          <p:nvPr/>
        </p:nvSpPr>
        <p:spPr>
          <a:xfrm>
            <a:off x="10391551" y="1128201"/>
            <a:ext cx="1083412" cy="369332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ทุ่งบางบาล</a:t>
            </a:r>
          </a:p>
        </p:txBody>
      </p:sp>
      <p:sp>
        <p:nvSpPr>
          <p:cNvPr id="77" name="สี่เหลี่ยมผืนผ้า 27">
            <a:extLst>
              <a:ext uri="{FF2B5EF4-FFF2-40B4-BE49-F238E27FC236}">
                <a16:creationId xmlns:a16="http://schemas.microsoft.com/office/drawing/2014/main" xmlns="" id="{647E2E6B-BFCB-452F-BE08-8B86E356CCD3}"/>
              </a:ext>
            </a:extLst>
          </p:cNvPr>
          <p:cNvSpPr/>
          <p:nvPr/>
        </p:nvSpPr>
        <p:spPr>
          <a:xfrm>
            <a:off x="9907417" y="1527302"/>
            <a:ext cx="2047902" cy="2028578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18,025 ไร่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ตำบลบางชะนี บางบาล วัดยม บางหัก บางหลวงโดด บางหลวง วัดตะกู ทางช้าง สะพานไทย กบเจา บ้านคลัง น้ำเต้า</a:t>
            </a:r>
          </a:p>
          <a:p>
            <a:pPr algn="ctr"/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สี่เหลี่ยมผืนผ้า 28">
            <a:extLst>
              <a:ext uri="{FF2B5EF4-FFF2-40B4-BE49-F238E27FC236}">
                <a16:creationId xmlns:a16="http://schemas.microsoft.com/office/drawing/2014/main" xmlns="" id="{A20E49F1-EC43-87D9-3FC6-D23E96285D8C}"/>
              </a:ext>
            </a:extLst>
          </p:cNvPr>
          <p:cNvSpPr/>
          <p:nvPr/>
        </p:nvSpPr>
        <p:spPr>
          <a:xfrm>
            <a:off x="10354092" y="104276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th-TH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4" name="สี่เหลี่ยมผืนผ้า 35">
            <a:extLst>
              <a:ext uri="{FF2B5EF4-FFF2-40B4-BE49-F238E27FC236}">
                <a16:creationId xmlns:a16="http://schemas.microsoft.com/office/drawing/2014/main" xmlns="" id="{BD9ED853-E385-8E91-C3EE-E1E3D7E40932}"/>
              </a:ext>
            </a:extLst>
          </p:cNvPr>
          <p:cNvSpPr/>
          <p:nvPr/>
        </p:nvSpPr>
        <p:spPr>
          <a:xfrm>
            <a:off x="7797584" y="239899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th-TH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กล่องข้อความ 39">
            <a:extLst>
              <a:ext uri="{FF2B5EF4-FFF2-40B4-BE49-F238E27FC236}">
                <a16:creationId xmlns:a16="http://schemas.microsoft.com/office/drawing/2014/main" xmlns="" id="{FEEFEF18-D10F-CCD8-51E4-2F316939DAB7}"/>
              </a:ext>
            </a:extLst>
          </p:cNvPr>
          <p:cNvSpPr txBox="1"/>
          <p:nvPr/>
        </p:nvSpPr>
        <p:spPr>
          <a:xfrm>
            <a:off x="10300089" y="3830773"/>
            <a:ext cx="1174874" cy="369332"/>
          </a:xfrm>
          <a:prstGeom prst="rect">
            <a:avLst/>
          </a:prstGeom>
          <a:solidFill>
            <a:srgbClr val="99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ทุ่งบางกุ้ง</a:t>
            </a:r>
          </a:p>
        </p:txBody>
      </p:sp>
      <p:sp>
        <p:nvSpPr>
          <p:cNvPr id="89" name="สี่เหลี่ยมผืนผ้า 41">
            <a:extLst>
              <a:ext uri="{FF2B5EF4-FFF2-40B4-BE49-F238E27FC236}">
                <a16:creationId xmlns:a16="http://schemas.microsoft.com/office/drawing/2014/main" xmlns="" id="{150DB1D2-4645-C517-97D9-A7786F12C8BC}"/>
              </a:ext>
            </a:extLst>
          </p:cNvPr>
          <p:cNvSpPr/>
          <p:nvPr/>
        </p:nvSpPr>
        <p:spPr>
          <a:xfrm>
            <a:off x="9750582" y="4310077"/>
            <a:ext cx="2204738" cy="7998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3,800 ไร่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ตำบลบ้านกุ่ม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สี่เหลี่ยมผืนผ้า 42">
            <a:extLst>
              <a:ext uri="{FF2B5EF4-FFF2-40B4-BE49-F238E27FC236}">
                <a16:creationId xmlns:a16="http://schemas.microsoft.com/office/drawing/2014/main" xmlns="" id="{0DA6423F-8270-D25E-7C4E-FCDB9F19FF87}"/>
              </a:ext>
            </a:extLst>
          </p:cNvPr>
          <p:cNvSpPr/>
          <p:nvPr/>
        </p:nvSpPr>
        <p:spPr>
          <a:xfrm>
            <a:off x="10300089" y="3758034"/>
            <a:ext cx="4764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th-TH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สี่เหลี่ยมผืนผ้า 46">
            <a:extLst>
              <a:ext uri="{FF2B5EF4-FFF2-40B4-BE49-F238E27FC236}">
                <a16:creationId xmlns:a16="http://schemas.microsoft.com/office/drawing/2014/main" xmlns="" id="{9FFE6372-D1E3-8FBE-6FFE-B9A833749919}"/>
              </a:ext>
            </a:extLst>
          </p:cNvPr>
          <p:cNvSpPr/>
          <p:nvPr/>
        </p:nvSpPr>
        <p:spPr>
          <a:xfrm>
            <a:off x="7870110" y="1099586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th-TH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กล่องข้อความ 49">
            <a:extLst>
              <a:ext uri="{FF2B5EF4-FFF2-40B4-BE49-F238E27FC236}">
                <a16:creationId xmlns:a16="http://schemas.microsoft.com/office/drawing/2014/main" xmlns="" id="{E0DFB639-9D22-DBC6-DEB8-08BDE598E290}"/>
              </a:ext>
            </a:extLst>
          </p:cNvPr>
          <p:cNvSpPr txBox="1"/>
          <p:nvPr/>
        </p:nvSpPr>
        <p:spPr>
          <a:xfrm>
            <a:off x="3533672" y="1518847"/>
            <a:ext cx="3413686" cy="646331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พื้นที่ปลูกข้าวในทุ่งรับน้ำ</a:t>
            </a:r>
          </a:p>
        </p:txBody>
      </p:sp>
      <p:graphicFrame>
        <p:nvGraphicFramePr>
          <p:cNvPr id="95" name="Table 95">
            <a:extLst>
              <a:ext uri="{FF2B5EF4-FFF2-40B4-BE49-F238E27FC236}">
                <a16:creationId xmlns:a16="http://schemas.microsoft.com/office/drawing/2014/main" xmlns="" id="{4D87D036-7A70-93CE-045E-3A775B9EA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161228"/>
              </p:ext>
            </p:extLst>
          </p:nvPr>
        </p:nvGraphicFramePr>
        <p:xfrm>
          <a:off x="3338540" y="5315804"/>
          <a:ext cx="471527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552">
                  <a:extLst>
                    <a:ext uri="{9D8B030D-6E8A-4147-A177-3AD203B41FA5}">
                      <a16:colId xmlns:a16="http://schemas.microsoft.com/office/drawing/2014/main" xmlns="" val="3975930873"/>
                    </a:ext>
                  </a:extLst>
                </a:gridCol>
                <a:gridCol w="2364722">
                  <a:extLst>
                    <a:ext uri="{9D8B030D-6E8A-4147-A177-3AD203B41FA5}">
                      <a16:colId xmlns:a16="http://schemas.microsoft.com/office/drawing/2014/main" xmlns="" val="3612558714"/>
                    </a:ext>
                  </a:extLst>
                </a:gridCol>
              </a:tblGrid>
              <a:tr h="33855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เดือนที่คาดว่าจะเก็บเกี่ยว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(ไร่)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0623538"/>
                  </a:ext>
                </a:extLst>
              </a:tr>
              <a:tr h="33855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เมษายน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พฤษภาคม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1251700"/>
                  </a:ext>
                </a:extLst>
              </a:tr>
              <a:tr h="3385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8075449"/>
                  </a:ext>
                </a:extLst>
              </a:tr>
            </a:tbl>
          </a:graphicData>
        </a:graphic>
      </p:graphicFrame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4CEE71E4-A1E0-DBE5-E8DB-536575A0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3950" y="-132611"/>
            <a:ext cx="5086615" cy="1491164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xmlns="" id="{9DE31A6F-34AB-C163-919D-5F2F6072957F}"/>
              </a:ext>
            </a:extLst>
          </p:cNvPr>
          <p:cNvSpPr/>
          <p:nvPr/>
        </p:nvSpPr>
        <p:spPr>
          <a:xfrm>
            <a:off x="137114" y="87908"/>
            <a:ext cx="1952246" cy="6616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xmlns="" id="{37B3F517-C4B5-B50A-289C-9B10F93B61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0" y="191880"/>
            <a:ext cx="1610173" cy="48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xmlns="" id="{8BF2BFBF-4E3D-7DFD-6B99-7ABFCB645AC4}"/>
              </a:ext>
            </a:extLst>
          </p:cNvPr>
          <p:cNvSpPr txBox="1"/>
          <p:nvPr/>
        </p:nvSpPr>
        <p:spPr>
          <a:xfrm>
            <a:off x="2414903" y="17097"/>
            <a:ext cx="86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สถานการณ์การเพาะปลูกข้าวในทุ่งรับน้ำ (นาปรัง 66/67)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6 พฤษภาคม 2567</a:t>
            </a:r>
          </a:p>
        </p:txBody>
      </p:sp>
      <p:sp>
        <p:nvSpPr>
          <p:cNvPr id="36" name="สี่เหลี่ยมผืนผ้า 24">
            <a:extLst>
              <a:ext uri="{FF2B5EF4-FFF2-40B4-BE49-F238E27FC236}">
                <a16:creationId xmlns:a16="http://schemas.microsoft.com/office/drawing/2014/main" xmlns="" id="{F12B166E-285B-810F-E5FD-65CA5F54D8D8}"/>
              </a:ext>
            </a:extLst>
          </p:cNvPr>
          <p:cNvSpPr/>
          <p:nvPr/>
        </p:nvSpPr>
        <p:spPr>
          <a:xfrm>
            <a:off x="7294476" y="4310077"/>
            <a:ext cx="2175971" cy="7998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400 ไร่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ตำบลน้ำเต้า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682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F90F57-AB57-E265-711F-C8EEBD45E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กล่องข้อความ 31">
            <a:extLst>
              <a:ext uri="{FF2B5EF4-FFF2-40B4-BE49-F238E27FC236}">
                <a16:creationId xmlns:a16="http://schemas.microsoft.com/office/drawing/2014/main" xmlns="" id="{01350BD0-AB86-4768-6470-8910D4329137}"/>
              </a:ext>
            </a:extLst>
          </p:cNvPr>
          <p:cNvSpPr txBox="1"/>
          <p:nvPr/>
        </p:nvSpPr>
        <p:spPr>
          <a:xfrm>
            <a:off x="7861504" y="3866605"/>
            <a:ext cx="11208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ทุ่งเจ้าเจ็ด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786E80C-ED7A-F279-FD52-F9EE9FAE7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" y="1091458"/>
            <a:ext cx="3811627" cy="5095377"/>
          </a:xfrm>
          <a:prstGeom prst="rect">
            <a:avLst/>
          </a:prstGeom>
        </p:spPr>
      </p:pic>
      <p:sp>
        <p:nvSpPr>
          <p:cNvPr id="33" name="สี่เหลี่ยมผืนผ้า: มุมมน 32">
            <a:extLst>
              <a:ext uri="{FF2B5EF4-FFF2-40B4-BE49-F238E27FC236}">
                <a16:creationId xmlns:a16="http://schemas.microsoft.com/office/drawing/2014/main" xmlns="" id="{832439C8-6AEF-89DB-9E86-12EF4A84BB7B}"/>
              </a:ext>
            </a:extLst>
          </p:cNvPr>
          <p:cNvSpPr/>
          <p:nvPr/>
        </p:nvSpPr>
        <p:spPr>
          <a:xfrm>
            <a:off x="-1" y="0"/>
            <a:ext cx="12192001" cy="9588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กล่องข้อความ 18">
            <a:extLst>
              <a:ext uri="{FF2B5EF4-FFF2-40B4-BE49-F238E27FC236}">
                <a16:creationId xmlns:a16="http://schemas.microsoft.com/office/drawing/2014/main" xmlns="" id="{755C0607-5A3D-D1F2-EC36-89E59A400A7F}"/>
              </a:ext>
            </a:extLst>
          </p:cNvPr>
          <p:cNvSpPr txBox="1"/>
          <p:nvPr/>
        </p:nvSpPr>
        <p:spPr>
          <a:xfrm>
            <a:off x="7851635" y="1125404"/>
            <a:ext cx="1140611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ทุ่งป่าโมก</a:t>
            </a:r>
          </a:p>
        </p:txBody>
      </p:sp>
      <p:sp>
        <p:nvSpPr>
          <p:cNvPr id="71" name="สี่เหลี่ยมผืนผ้า 19">
            <a:extLst>
              <a:ext uri="{FF2B5EF4-FFF2-40B4-BE49-F238E27FC236}">
                <a16:creationId xmlns:a16="http://schemas.microsoft.com/office/drawing/2014/main" xmlns="" id="{0E8DADC1-4E60-42EF-2DD5-A0F387BAF228}"/>
              </a:ext>
            </a:extLst>
          </p:cNvPr>
          <p:cNvSpPr/>
          <p:nvPr/>
        </p:nvSpPr>
        <p:spPr>
          <a:xfrm>
            <a:off x="7324461" y="1542196"/>
            <a:ext cx="2175972" cy="799808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3,600 ไร่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ตำบลบางหัก บางหลวงโดด บางหลวง วัดตะกู ทางช้าง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2" name="สี่เหลี่ยมผืนผ้า 20">
            <a:extLst>
              <a:ext uri="{FF2B5EF4-FFF2-40B4-BE49-F238E27FC236}">
                <a16:creationId xmlns:a16="http://schemas.microsoft.com/office/drawing/2014/main" xmlns="" id="{C693BF2D-7C89-B74F-F17A-406016DCC357}"/>
              </a:ext>
            </a:extLst>
          </p:cNvPr>
          <p:cNvSpPr/>
          <p:nvPr/>
        </p:nvSpPr>
        <p:spPr>
          <a:xfrm>
            <a:off x="3391216" y="2332941"/>
            <a:ext cx="370424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นที่</a:t>
            </a:r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นาข้าวในทุ่งรับน้ำ </a:t>
            </a:r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29,703</a:t>
            </a:r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ไร่</a:t>
            </a:r>
            <a:endParaRPr lang="en-US" sz="18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ี่ปลูกข้าวในทุ่งรับน้ำ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14,850</a:t>
            </a:r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ไร่</a:t>
            </a:r>
          </a:p>
          <a:p>
            <a:pPr algn="ctr"/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พื้นที่ข้าวที่เก็บเกี่ยวในทุ่งรับน้ำ - ไร่</a:t>
            </a:r>
          </a:p>
          <a:p>
            <a:pPr algn="ctr"/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5 ทุ่ง ครอบคลุมพื้นที่ 1</a:t>
            </a:r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ตำบล</a:t>
            </a:r>
            <a:r>
              <a:rPr lang="th-TH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" name="กล่องข้อความ 21">
            <a:extLst>
              <a:ext uri="{FF2B5EF4-FFF2-40B4-BE49-F238E27FC236}">
                <a16:creationId xmlns:a16="http://schemas.microsoft.com/office/drawing/2014/main" xmlns="" id="{2EEF8709-3A08-DAEA-25E2-2E08248E42BB}"/>
              </a:ext>
            </a:extLst>
          </p:cNvPr>
          <p:cNvSpPr txBox="1"/>
          <p:nvPr/>
        </p:nvSpPr>
        <p:spPr>
          <a:xfrm>
            <a:off x="7797584" y="2482754"/>
            <a:ext cx="116975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ทุ่งบ้านแพน</a:t>
            </a:r>
          </a:p>
        </p:txBody>
      </p:sp>
      <p:sp>
        <p:nvSpPr>
          <p:cNvPr id="74" name="สี่เหลี่ยมผืนผ้า 24">
            <a:extLst>
              <a:ext uri="{FF2B5EF4-FFF2-40B4-BE49-F238E27FC236}">
                <a16:creationId xmlns:a16="http://schemas.microsoft.com/office/drawing/2014/main" xmlns="" id="{D4A83CB8-413E-BD6F-AD08-AAF857BDC6EA}"/>
              </a:ext>
            </a:extLst>
          </p:cNvPr>
          <p:cNvSpPr/>
          <p:nvPr/>
        </p:nvSpPr>
        <p:spPr>
          <a:xfrm>
            <a:off x="7324461" y="2950954"/>
            <a:ext cx="2175971" cy="7998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1,200 ไร่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ตำบลน้ำเต้า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สี่เหลี่ยมผืนผ้า 25">
            <a:extLst>
              <a:ext uri="{FF2B5EF4-FFF2-40B4-BE49-F238E27FC236}">
                <a16:creationId xmlns:a16="http://schemas.microsoft.com/office/drawing/2014/main" xmlns="" id="{933F38A5-7351-65CF-55E8-170A13F5F11E}"/>
              </a:ext>
            </a:extLst>
          </p:cNvPr>
          <p:cNvSpPr/>
          <p:nvPr/>
        </p:nvSpPr>
        <p:spPr>
          <a:xfrm>
            <a:off x="7850072" y="3831947"/>
            <a:ext cx="4074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th-TH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กล่องข้อความ 26">
            <a:extLst>
              <a:ext uri="{FF2B5EF4-FFF2-40B4-BE49-F238E27FC236}">
                <a16:creationId xmlns:a16="http://schemas.microsoft.com/office/drawing/2014/main" xmlns="" id="{67448F11-5951-9F8B-507A-40DFDD0318DA}"/>
              </a:ext>
            </a:extLst>
          </p:cNvPr>
          <p:cNvSpPr txBox="1"/>
          <p:nvPr/>
        </p:nvSpPr>
        <p:spPr>
          <a:xfrm>
            <a:off x="10391551" y="1128201"/>
            <a:ext cx="1083412" cy="369332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ทุ่งบางบาล</a:t>
            </a:r>
          </a:p>
        </p:txBody>
      </p:sp>
      <p:sp>
        <p:nvSpPr>
          <p:cNvPr id="77" name="สี่เหลี่ยมผืนผ้า 27">
            <a:extLst>
              <a:ext uri="{FF2B5EF4-FFF2-40B4-BE49-F238E27FC236}">
                <a16:creationId xmlns:a16="http://schemas.microsoft.com/office/drawing/2014/main" xmlns="" id="{647E2E6B-BFCB-452F-BE08-8B86E356CCD3}"/>
              </a:ext>
            </a:extLst>
          </p:cNvPr>
          <p:cNvSpPr/>
          <p:nvPr/>
        </p:nvSpPr>
        <p:spPr>
          <a:xfrm>
            <a:off x="9907417" y="1527302"/>
            <a:ext cx="2047902" cy="2028578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9,050 ไร่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ตำบลบางชะนี บางบาล วัดยม บางหัก บางหลวงโดด บางหลวง วัดตะกู ทางช้าง สะพานไทย กบเจา บ้านคลัง น้ำเต้า</a:t>
            </a:r>
          </a:p>
          <a:p>
            <a:pPr algn="ctr"/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สี่เหลี่ยมผืนผ้า 28">
            <a:extLst>
              <a:ext uri="{FF2B5EF4-FFF2-40B4-BE49-F238E27FC236}">
                <a16:creationId xmlns:a16="http://schemas.microsoft.com/office/drawing/2014/main" xmlns="" id="{A20E49F1-EC43-87D9-3FC6-D23E96285D8C}"/>
              </a:ext>
            </a:extLst>
          </p:cNvPr>
          <p:cNvSpPr/>
          <p:nvPr/>
        </p:nvSpPr>
        <p:spPr>
          <a:xfrm>
            <a:off x="10354092" y="104276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th-TH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4" name="สี่เหลี่ยมผืนผ้า 35">
            <a:extLst>
              <a:ext uri="{FF2B5EF4-FFF2-40B4-BE49-F238E27FC236}">
                <a16:creationId xmlns:a16="http://schemas.microsoft.com/office/drawing/2014/main" xmlns="" id="{BD9ED853-E385-8E91-C3EE-E1E3D7E40932}"/>
              </a:ext>
            </a:extLst>
          </p:cNvPr>
          <p:cNvSpPr/>
          <p:nvPr/>
        </p:nvSpPr>
        <p:spPr>
          <a:xfrm>
            <a:off x="7797584" y="239899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th-TH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กล่องข้อความ 39">
            <a:extLst>
              <a:ext uri="{FF2B5EF4-FFF2-40B4-BE49-F238E27FC236}">
                <a16:creationId xmlns:a16="http://schemas.microsoft.com/office/drawing/2014/main" xmlns="" id="{FEEFEF18-D10F-CCD8-51E4-2F316939DAB7}"/>
              </a:ext>
            </a:extLst>
          </p:cNvPr>
          <p:cNvSpPr txBox="1"/>
          <p:nvPr/>
        </p:nvSpPr>
        <p:spPr>
          <a:xfrm>
            <a:off x="10300089" y="3830773"/>
            <a:ext cx="1174874" cy="369332"/>
          </a:xfrm>
          <a:prstGeom prst="rect">
            <a:avLst/>
          </a:prstGeom>
          <a:solidFill>
            <a:srgbClr val="99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ทุ่งบางกุ้ง</a:t>
            </a:r>
          </a:p>
        </p:txBody>
      </p:sp>
      <p:sp>
        <p:nvSpPr>
          <p:cNvPr id="89" name="สี่เหลี่ยมผืนผ้า 41">
            <a:extLst>
              <a:ext uri="{FF2B5EF4-FFF2-40B4-BE49-F238E27FC236}">
                <a16:creationId xmlns:a16="http://schemas.microsoft.com/office/drawing/2014/main" xmlns="" id="{150DB1D2-4645-C517-97D9-A7786F12C8BC}"/>
              </a:ext>
            </a:extLst>
          </p:cNvPr>
          <p:cNvSpPr/>
          <p:nvPr/>
        </p:nvSpPr>
        <p:spPr>
          <a:xfrm>
            <a:off x="9750582" y="4310077"/>
            <a:ext cx="2204738" cy="7998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700 ไร่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ตำบลบ้านกุ่ม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สี่เหลี่ยมผืนผ้า 42">
            <a:extLst>
              <a:ext uri="{FF2B5EF4-FFF2-40B4-BE49-F238E27FC236}">
                <a16:creationId xmlns:a16="http://schemas.microsoft.com/office/drawing/2014/main" xmlns="" id="{0DA6423F-8270-D25E-7C4E-FCDB9F19FF87}"/>
              </a:ext>
            </a:extLst>
          </p:cNvPr>
          <p:cNvSpPr/>
          <p:nvPr/>
        </p:nvSpPr>
        <p:spPr>
          <a:xfrm>
            <a:off x="10300089" y="3758034"/>
            <a:ext cx="4764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th-TH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สี่เหลี่ยมผืนผ้า 46">
            <a:extLst>
              <a:ext uri="{FF2B5EF4-FFF2-40B4-BE49-F238E27FC236}">
                <a16:creationId xmlns:a16="http://schemas.microsoft.com/office/drawing/2014/main" xmlns="" id="{9FFE6372-D1E3-8FBE-6FFE-B9A833749919}"/>
              </a:ext>
            </a:extLst>
          </p:cNvPr>
          <p:cNvSpPr/>
          <p:nvPr/>
        </p:nvSpPr>
        <p:spPr>
          <a:xfrm>
            <a:off x="7870110" y="1099586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th-TH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กล่องข้อความ 49">
            <a:extLst>
              <a:ext uri="{FF2B5EF4-FFF2-40B4-BE49-F238E27FC236}">
                <a16:creationId xmlns:a16="http://schemas.microsoft.com/office/drawing/2014/main" xmlns="" id="{E0DFB639-9D22-DBC6-DEB8-08BDE598E290}"/>
              </a:ext>
            </a:extLst>
          </p:cNvPr>
          <p:cNvSpPr txBox="1"/>
          <p:nvPr/>
        </p:nvSpPr>
        <p:spPr>
          <a:xfrm>
            <a:off x="3533672" y="1518847"/>
            <a:ext cx="3413686" cy="646331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พื้นที่ปลูกข้าวในทุ่งรับน้ำ</a:t>
            </a:r>
          </a:p>
        </p:txBody>
      </p:sp>
      <p:graphicFrame>
        <p:nvGraphicFramePr>
          <p:cNvPr id="95" name="Table 95">
            <a:extLst>
              <a:ext uri="{FF2B5EF4-FFF2-40B4-BE49-F238E27FC236}">
                <a16:creationId xmlns:a16="http://schemas.microsoft.com/office/drawing/2014/main" xmlns="" id="{4D87D036-7A70-93CE-045E-3A775B9EA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86424"/>
              </p:ext>
            </p:extLst>
          </p:nvPr>
        </p:nvGraphicFramePr>
        <p:xfrm>
          <a:off x="3338540" y="5315804"/>
          <a:ext cx="471527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552">
                  <a:extLst>
                    <a:ext uri="{9D8B030D-6E8A-4147-A177-3AD203B41FA5}">
                      <a16:colId xmlns:a16="http://schemas.microsoft.com/office/drawing/2014/main" xmlns="" val="3975930873"/>
                    </a:ext>
                  </a:extLst>
                </a:gridCol>
                <a:gridCol w="2364722">
                  <a:extLst>
                    <a:ext uri="{9D8B030D-6E8A-4147-A177-3AD203B41FA5}">
                      <a16:colId xmlns:a16="http://schemas.microsoft.com/office/drawing/2014/main" xmlns="" val="3612558714"/>
                    </a:ext>
                  </a:extLst>
                </a:gridCol>
              </a:tblGrid>
              <a:tr h="33855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เดือนที่คาดว่าจะเก็บเกี่ยว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(ไร่)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0623538"/>
                  </a:ext>
                </a:extLst>
              </a:tr>
              <a:tr h="338555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สิงหาคม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กันยายน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1251700"/>
                  </a:ext>
                </a:extLst>
              </a:tr>
              <a:tr h="33855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13,950</a:t>
                      </a:r>
                      <a:endParaRPr lang="en-US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8075449"/>
                  </a:ext>
                </a:extLst>
              </a:tr>
            </a:tbl>
          </a:graphicData>
        </a:graphic>
      </p:graphicFrame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4CEE71E4-A1E0-DBE5-E8DB-536575A0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3950" y="-132611"/>
            <a:ext cx="5086615" cy="1491164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xmlns="" id="{9DE31A6F-34AB-C163-919D-5F2F6072957F}"/>
              </a:ext>
            </a:extLst>
          </p:cNvPr>
          <p:cNvSpPr/>
          <p:nvPr/>
        </p:nvSpPr>
        <p:spPr>
          <a:xfrm>
            <a:off x="137114" y="87908"/>
            <a:ext cx="1952246" cy="6616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xmlns="" id="{37B3F517-C4B5-B50A-289C-9B10F93B61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0" y="191880"/>
            <a:ext cx="1610173" cy="48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xmlns="" id="{8BF2BFBF-4E3D-7DFD-6B99-7ABFCB645AC4}"/>
              </a:ext>
            </a:extLst>
          </p:cNvPr>
          <p:cNvSpPr txBox="1"/>
          <p:nvPr/>
        </p:nvSpPr>
        <p:spPr>
          <a:xfrm>
            <a:off x="2414903" y="17097"/>
            <a:ext cx="86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สถานการณ์การเพาะปลูกข้าวในทุ่งรับน้ำ (นาปี 66/67)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6 พฤษภาคม 2567</a:t>
            </a:r>
          </a:p>
        </p:txBody>
      </p:sp>
      <p:sp>
        <p:nvSpPr>
          <p:cNvPr id="36" name="สี่เหลี่ยมผืนผ้า 24">
            <a:extLst>
              <a:ext uri="{FF2B5EF4-FFF2-40B4-BE49-F238E27FC236}">
                <a16:creationId xmlns:a16="http://schemas.microsoft.com/office/drawing/2014/main" xmlns="" id="{F12B166E-285B-810F-E5FD-65CA5F54D8D8}"/>
              </a:ext>
            </a:extLst>
          </p:cNvPr>
          <p:cNvSpPr/>
          <p:nvPr/>
        </p:nvSpPr>
        <p:spPr>
          <a:xfrm>
            <a:off x="7294476" y="4310077"/>
            <a:ext cx="2175971" cy="7998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300 ไร่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ตำบลน้ำเต้า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793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112B0-5187-996B-5F0D-3E05DFC1F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สี่เหลี่ยมผืนผ้า: มุมมน 32">
            <a:extLst>
              <a:ext uri="{FF2B5EF4-FFF2-40B4-BE49-F238E27FC236}">
                <a16:creationId xmlns:a16="http://schemas.microsoft.com/office/drawing/2014/main" xmlns="" id="{0934667B-8A94-EFBC-7A5C-9B9C471B111F}"/>
              </a:ext>
            </a:extLst>
          </p:cNvPr>
          <p:cNvSpPr/>
          <p:nvPr/>
        </p:nvSpPr>
        <p:spPr>
          <a:xfrm>
            <a:off x="-1" y="0"/>
            <a:ext cx="12192001" cy="9588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7BCB248E-75B1-4453-FD5C-4DCD5509C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3950" y="-132611"/>
            <a:ext cx="5086615" cy="1491164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xmlns="" id="{FD64B62B-A005-31AC-7BF6-08F30643A753}"/>
              </a:ext>
            </a:extLst>
          </p:cNvPr>
          <p:cNvSpPr/>
          <p:nvPr/>
        </p:nvSpPr>
        <p:spPr>
          <a:xfrm>
            <a:off x="137114" y="87908"/>
            <a:ext cx="1952246" cy="6616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xmlns="" id="{65C90276-2FEC-E573-D6E5-98702F2AA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0" y="191880"/>
            <a:ext cx="1610173" cy="48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xmlns="" id="{E11FD01C-B281-0294-E0FB-2ABF68273E1C}"/>
              </a:ext>
            </a:extLst>
          </p:cNvPr>
          <p:cNvSpPr txBox="1"/>
          <p:nvPr/>
        </p:nvSpPr>
        <p:spPr>
          <a:xfrm>
            <a:off x="2414903" y="17097"/>
            <a:ext cx="86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พื้นที่เสี่ยงประสบปัญหาขาดแคลนน้ำ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2567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99B26D2D-D679-51DB-4368-F642A3C38D91}"/>
              </a:ext>
            </a:extLst>
          </p:cNvPr>
          <p:cNvSpPr txBox="1"/>
          <p:nvPr/>
        </p:nvSpPr>
        <p:spPr>
          <a:xfrm>
            <a:off x="881622" y="2065587"/>
            <a:ext cx="241547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พื้นที่ข้าวยืนต้น นาปรัง 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66/67 จำนวน  550  ไร่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พื้นที่ข้าวยืนต้น นาปี ปี 67/68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  20,675     ไร่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ไม่มีพื้นที่เสี่ยงประสบปัญหาคลาดแคลนน้ำ แต่ยังคงติดตามสถานการณ์อย่างต่อเนื่อง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568AA0-043D-9DFA-CEE5-1E3C80BAA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05" y="1285031"/>
            <a:ext cx="7584524" cy="5206304"/>
          </a:xfrm>
          <a:prstGeom prst="rect">
            <a:avLst/>
          </a:prstGeom>
        </p:spPr>
      </p:pic>
      <p:sp>
        <p:nvSpPr>
          <p:cNvPr id="10" name="Star: 6 Points 9">
            <a:extLst>
              <a:ext uri="{FF2B5EF4-FFF2-40B4-BE49-F238E27FC236}">
                <a16:creationId xmlns:a16="http://schemas.microsoft.com/office/drawing/2014/main" xmlns="" id="{CE31446F-4A05-6AB6-BCDF-132BAE26C28E}"/>
              </a:ext>
            </a:extLst>
          </p:cNvPr>
          <p:cNvSpPr/>
          <p:nvPr/>
        </p:nvSpPr>
        <p:spPr>
          <a:xfrm>
            <a:off x="697355" y="4798337"/>
            <a:ext cx="197499" cy="227560"/>
          </a:xfrm>
          <a:prstGeom prst="star6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8">
            <a:extLst>
              <a:ext uri="{FF2B5EF4-FFF2-40B4-BE49-F238E27FC236}">
                <a16:creationId xmlns:a16="http://schemas.microsoft.com/office/drawing/2014/main" xmlns="" id="{7D7D1B83-F34C-A0DA-37DB-7272D5472263}"/>
              </a:ext>
            </a:extLst>
          </p:cNvPr>
          <p:cNvSpPr txBox="1"/>
          <p:nvPr/>
        </p:nvSpPr>
        <p:spPr>
          <a:xfrm>
            <a:off x="3480138" y="1127720"/>
            <a:ext cx="3682480" cy="461665"/>
          </a:xfrm>
          <a:prstGeom prst="rect">
            <a:avLst/>
          </a:prstGeom>
          <a:solidFill>
            <a:srgbClr val="4DE600"/>
          </a:solidFill>
          <a:ln>
            <a:solidFill>
              <a:srgbClr val="2673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อำเภอบางบาล มี 16 ตำบล 111 หมู่บ้าน</a:t>
            </a:r>
          </a:p>
        </p:txBody>
      </p:sp>
      <p:sp>
        <p:nvSpPr>
          <p:cNvPr id="12" name="กล่องข้อความ 6">
            <a:extLst>
              <a:ext uri="{FF2B5EF4-FFF2-40B4-BE49-F238E27FC236}">
                <a16:creationId xmlns:a16="http://schemas.microsoft.com/office/drawing/2014/main" xmlns="" id="{EAED9975-5A60-E1D1-4DF5-4C219A75BE1A}"/>
              </a:ext>
            </a:extLst>
          </p:cNvPr>
          <p:cNvSpPr txBox="1"/>
          <p:nvPr/>
        </p:nvSpPr>
        <p:spPr>
          <a:xfrm>
            <a:off x="967139" y="4712062"/>
            <a:ext cx="224443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พื้นที่ปลูกข้าวนาปรัง 2566/67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xmlns="" id="{A97A43CE-BD55-19F8-3F2C-55C8BE6403ED}"/>
              </a:ext>
            </a:extLst>
          </p:cNvPr>
          <p:cNvSpPr/>
          <p:nvPr/>
        </p:nvSpPr>
        <p:spPr>
          <a:xfrm>
            <a:off x="697354" y="5297122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กล่องข้อความ 6">
            <a:extLst>
              <a:ext uri="{FF2B5EF4-FFF2-40B4-BE49-F238E27FC236}">
                <a16:creationId xmlns:a16="http://schemas.microsoft.com/office/drawing/2014/main" xmlns="" id="{D2538624-6ACA-0FB0-98A5-2EC0DA880439}"/>
              </a:ext>
            </a:extLst>
          </p:cNvPr>
          <p:cNvSpPr txBox="1"/>
          <p:nvPr/>
        </p:nvSpPr>
        <p:spPr>
          <a:xfrm>
            <a:off x="967139" y="5186128"/>
            <a:ext cx="224443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พื้นที่ปลูกข้าวนาปี 2567/68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xmlns="" id="{7858B31E-330F-B7EF-8F07-7BC58C3F145F}"/>
              </a:ext>
            </a:extLst>
          </p:cNvPr>
          <p:cNvSpPr/>
          <p:nvPr/>
        </p:nvSpPr>
        <p:spPr>
          <a:xfrm>
            <a:off x="8572361" y="2669264"/>
            <a:ext cx="197499" cy="227560"/>
          </a:xfrm>
          <a:prstGeom prst="star6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Star: 6 Points 15">
            <a:extLst>
              <a:ext uri="{FF2B5EF4-FFF2-40B4-BE49-F238E27FC236}">
                <a16:creationId xmlns:a16="http://schemas.microsoft.com/office/drawing/2014/main" xmlns="" id="{DF1B7B30-CE21-B0D5-BB4F-CA32699509C5}"/>
              </a:ext>
            </a:extLst>
          </p:cNvPr>
          <p:cNvSpPr/>
          <p:nvPr/>
        </p:nvSpPr>
        <p:spPr>
          <a:xfrm>
            <a:off x="6965119" y="3413014"/>
            <a:ext cx="197499" cy="227560"/>
          </a:xfrm>
          <a:prstGeom prst="star6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Star: 6 Points 16">
            <a:extLst>
              <a:ext uri="{FF2B5EF4-FFF2-40B4-BE49-F238E27FC236}">
                <a16:creationId xmlns:a16="http://schemas.microsoft.com/office/drawing/2014/main" xmlns="" id="{EEA2F217-D737-0C36-52D7-144BFBCF42F3}"/>
              </a:ext>
            </a:extLst>
          </p:cNvPr>
          <p:cNvSpPr/>
          <p:nvPr/>
        </p:nvSpPr>
        <p:spPr>
          <a:xfrm>
            <a:off x="8886215" y="1605698"/>
            <a:ext cx="197499" cy="227560"/>
          </a:xfrm>
          <a:prstGeom prst="star6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xmlns="" id="{5C4E5F13-7133-8F07-36E7-9F792B62597C}"/>
              </a:ext>
            </a:extLst>
          </p:cNvPr>
          <p:cNvSpPr/>
          <p:nvPr/>
        </p:nvSpPr>
        <p:spPr>
          <a:xfrm>
            <a:off x="10057128" y="4914937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xmlns="" id="{272E8B12-A0CA-8099-B6AE-A5AE8A8D0B02}"/>
              </a:ext>
            </a:extLst>
          </p:cNvPr>
          <p:cNvSpPr/>
          <p:nvPr/>
        </p:nvSpPr>
        <p:spPr>
          <a:xfrm>
            <a:off x="8473611" y="5309141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xmlns="" id="{6A773439-09BA-4CB4-3A03-11967A921BD0}"/>
              </a:ext>
            </a:extLst>
          </p:cNvPr>
          <p:cNvSpPr/>
          <p:nvPr/>
        </p:nvSpPr>
        <p:spPr>
          <a:xfrm>
            <a:off x="6150127" y="5328759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xmlns="" id="{D7A88382-68B9-C3C4-B85F-6EE75E1288ED}"/>
              </a:ext>
            </a:extLst>
          </p:cNvPr>
          <p:cNvSpPr/>
          <p:nvPr/>
        </p:nvSpPr>
        <p:spPr>
          <a:xfrm>
            <a:off x="6556236" y="5033296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Star: 6 Points 17">
            <a:extLst>
              <a:ext uri="{FF2B5EF4-FFF2-40B4-BE49-F238E27FC236}">
                <a16:creationId xmlns:a16="http://schemas.microsoft.com/office/drawing/2014/main" xmlns="" id="{7A4F5B73-B006-E041-A9F5-33F72802BF1F}"/>
              </a:ext>
            </a:extLst>
          </p:cNvPr>
          <p:cNvSpPr/>
          <p:nvPr/>
        </p:nvSpPr>
        <p:spPr>
          <a:xfrm>
            <a:off x="7063868" y="4198576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Star: 6 Points 18">
            <a:extLst>
              <a:ext uri="{FF2B5EF4-FFF2-40B4-BE49-F238E27FC236}">
                <a16:creationId xmlns:a16="http://schemas.microsoft.com/office/drawing/2014/main" xmlns="" id="{852405B8-62D6-567C-ABE7-AB8E4C385AE9}"/>
              </a:ext>
            </a:extLst>
          </p:cNvPr>
          <p:cNvSpPr/>
          <p:nvPr/>
        </p:nvSpPr>
        <p:spPr>
          <a:xfrm>
            <a:off x="5832094" y="3941617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Star: 6 Points 19">
            <a:extLst>
              <a:ext uri="{FF2B5EF4-FFF2-40B4-BE49-F238E27FC236}">
                <a16:creationId xmlns:a16="http://schemas.microsoft.com/office/drawing/2014/main" xmlns="" id="{6B60378F-D675-3958-72CF-F38E9D25D834}"/>
              </a:ext>
            </a:extLst>
          </p:cNvPr>
          <p:cNvSpPr/>
          <p:nvPr/>
        </p:nvSpPr>
        <p:spPr>
          <a:xfrm>
            <a:off x="4721619" y="3699020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Star: 6 Points 20">
            <a:extLst>
              <a:ext uri="{FF2B5EF4-FFF2-40B4-BE49-F238E27FC236}">
                <a16:creationId xmlns:a16="http://schemas.microsoft.com/office/drawing/2014/main" xmlns="" id="{1004F141-3054-FA71-1A89-516B168CB61C}"/>
              </a:ext>
            </a:extLst>
          </p:cNvPr>
          <p:cNvSpPr/>
          <p:nvPr/>
        </p:nvSpPr>
        <p:spPr>
          <a:xfrm>
            <a:off x="4888338" y="3109228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Star: 6 Points 21">
            <a:extLst>
              <a:ext uri="{FF2B5EF4-FFF2-40B4-BE49-F238E27FC236}">
                <a16:creationId xmlns:a16="http://schemas.microsoft.com/office/drawing/2014/main" xmlns="" id="{5DFB3CBF-F828-95F3-5F1E-B06C107B70A3}"/>
              </a:ext>
            </a:extLst>
          </p:cNvPr>
          <p:cNvSpPr/>
          <p:nvPr/>
        </p:nvSpPr>
        <p:spPr>
          <a:xfrm>
            <a:off x="4721619" y="2669264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Star: 6 Points 22">
            <a:extLst>
              <a:ext uri="{FF2B5EF4-FFF2-40B4-BE49-F238E27FC236}">
                <a16:creationId xmlns:a16="http://schemas.microsoft.com/office/drawing/2014/main" xmlns="" id="{DC56A80F-D1F9-0518-F39E-58C130661732}"/>
              </a:ext>
            </a:extLst>
          </p:cNvPr>
          <p:cNvSpPr/>
          <p:nvPr/>
        </p:nvSpPr>
        <p:spPr>
          <a:xfrm>
            <a:off x="5435334" y="1801789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Star: 6 Points 23">
            <a:extLst>
              <a:ext uri="{FF2B5EF4-FFF2-40B4-BE49-F238E27FC236}">
                <a16:creationId xmlns:a16="http://schemas.microsoft.com/office/drawing/2014/main" xmlns="" id="{1F251B7F-012C-9448-065E-2782DB8106BB}"/>
              </a:ext>
            </a:extLst>
          </p:cNvPr>
          <p:cNvSpPr/>
          <p:nvPr/>
        </p:nvSpPr>
        <p:spPr>
          <a:xfrm>
            <a:off x="9607742" y="2216729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Star: 6 Points 24">
            <a:extLst>
              <a:ext uri="{FF2B5EF4-FFF2-40B4-BE49-F238E27FC236}">
                <a16:creationId xmlns:a16="http://schemas.microsoft.com/office/drawing/2014/main" xmlns="" id="{427C55DF-E1DE-7AE0-9ABB-3FA2452B52BD}"/>
              </a:ext>
            </a:extLst>
          </p:cNvPr>
          <p:cNvSpPr/>
          <p:nvPr/>
        </p:nvSpPr>
        <p:spPr>
          <a:xfrm>
            <a:off x="8909051" y="3248018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Star: 6 Points 25">
            <a:extLst>
              <a:ext uri="{FF2B5EF4-FFF2-40B4-BE49-F238E27FC236}">
                <a16:creationId xmlns:a16="http://schemas.microsoft.com/office/drawing/2014/main" xmlns="" id="{4A0A56B1-E626-EEEE-1C19-A37E8C44E80F}"/>
              </a:ext>
            </a:extLst>
          </p:cNvPr>
          <p:cNvSpPr/>
          <p:nvPr/>
        </p:nvSpPr>
        <p:spPr>
          <a:xfrm>
            <a:off x="10142366" y="3873716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Star: 6 Points 26">
            <a:extLst>
              <a:ext uri="{FF2B5EF4-FFF2-40B4-BE49-F238E27FC236}">
                <a16:creationId xmlns:a16="http://schemas.microsoft.com/office/drawing/2014/main" xmlns="" id="{6C212AFF-43A2-D30B-7EBB-12864D24EACF}"/>
              </a:ext>
            </a:extLst>
          </p:cNvPr>
          <p:cNvSpPr/>
          <p:nvPr/>
        </p:nvSpPr>
        <p:spPr>
          <a:xfrm>
            <a:off x="8006518" y="3429000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Star: 6 Points 27">
            <a:extLst>
              <a:ext uri="{FF2B5EF4-FFF2-40B4-BE49-F238E27FC236}">
                <a16:creationId xmlns:a16="http://schemas.microsoft.com/office/drawing/2014/main" xmlns="" id="{C9E7F34B-7EE7-93C5-8293-7A90BD78B1FA}"/>
              </a:ext>
            </a:extLst>
          </p:cNvPr>
          <p:cNvSpPr/>
          <p:nvPr/>
        </p:nvSpPr>
        <p:spPr>
          <a:xfrm>
            <a:off x="7261367" y="2975780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Star: 6 Points 28">
            <a:extLst>
              <a:ext uri="{FF2B5EF4-FFF2-40B4-BE49-F238E27FC236}">
                <a16:creationId xmlns:a16="http://schemas.microsoft.com/office/drawing/2014/main" xmlns="" id="{A8A07BD6-F228-B402-9626-9D94D2C8F05D}"/>
              </a:ext>
            </a:extLst>
          </p:cNvPr>
          <p:cNvSpPr/>
          <p:nvPr/>
        </p:nvSpPr>
        <p:spPr>
          <a:xfrm>
            <a:off x="7570913" y="2029349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936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AE4C19-B19B-9930-D365-EC3E22777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81694B-2DC1-F4A0-C0B2-C1F1715FB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0" y="957725"/>
            <a:ext cx="4347976" cy="5812367"/>
          </a:xfrm>
          <a:prstGeom prst="rect">
            <a:avLst/>
          </a:prstGeom>
        </p:spPr>
      </p:pic>
      <p:sp>
        <p:nvSpPr>
          <p:cNvPr id="33" name="สี่เหลี่ยมผืนผ้า: มุมมน 32">
            <a:extLst>
              <a:ext uri="{FF2B5EF4-FFF2-40B4-BE49-F238E27FC236}">
                <a16:creationId xmlns:a16="http://schemas.microsoft.com/office/drawing/2014/main" xmlns="" id="{8A8BAB9D-9546-59AC-AACA-611AF8FB250B}"/>
              </a:ext>
            </a:extLst>
          </p:cNvPr>
          <p:cNvSpPr/>
          <p:nvPr/>
        </p:nvSpPr>
        <p:spPr>
          <a:xfrm>
            <a:off x="-1" y="0"/>
            <a:ext cx="12192001" cy="9588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2DF487B0-4CAF-7036-FD2D-E1BBEC3BF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3950" y="-132611"/>
            <a:ext cx="5086615" cy="1491164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xmlns="" id="{E1F9140D-4E30-D5A2-3C59-A9C13C4FC9C4}"/>
              </a:ext>
            </a:extLst>
          </p:cNvPr>
          <p:cNvSpPr/>
          <p:nvPr/>
        </p:nvSpPr>
        <p:spPr>
          <a:xfrm>
            <a:off x="137114" y="87908"/>
            <a:ext cx="1952246" cy="6616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xmlns="" id="{D56DE015-AF9E-1831-3343-9C22968A5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0" y="191880"/>
            <a:ext cx="1610173" cy="48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xmlns="" id="{C37E2C2E-D82B-2C9C-BAD9-23B208E678DF}"/>
              </a:ext>
            </a:extLst>
          </p:cNvPr>
          <p:cNvSpPr txBox="1"/>
          <p:nvPr/>
        </p:nvSpPr>
        <p:spPr>
          <a:xfrm>
            <a:off x="2414903" y="17097"/>
            <a:ext cx="867766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สถานการณ์การปลูกข้าวนาปี ปีการผลิต 2567/68</a:t>
            </a:r>
          </a:p>
          <a:p>
            <a:pPr algn="ctr"/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จากรายงานรายสัปดาห์สำนักงานเกษตรอำเภอบางบาล</a:t>
            </a:r>
          </a:p>
          <a:p>
            <a:pPr algn="ctr"/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6 พฤษภาคม 2567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996A5561-98FE-DC7F-33BA-DC6ACE91C683}"/>
              </a:ext>
            </a:extLst>
          </p:cNvPr>
          <p:cNvSpPr txBox="1"/>
          <p:nvPr/>
        </p:nvSpPr>
        <p:spPr>
          <a:xfrm>
            <a:off x="2624089" y="6400760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/>
              <a:t>พื้นที่ปลูกข้าวนาปี ปี 2567/68</a:t>
            </a:r>
          </a:p>
        </p:txBody>
      </p:sp>
      <p:graphicFrame>
        <p:nvGraphicFramePr>
          <p:cNvPr id="13" name="ตาราง 28">
            <a:extLst>
              <a:ext uri="{FF2B5EF4-FFF2-40B4-BE49-F238E27FC236}">
                <a16:creationId xmlns:a16="http://schemas.microsoft.com/office/drawing/2014/main" xmlns="" id="{049A6C92-6D44-D54A-95F7-9BF69D79A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319520"/>
              </p:ext>
            </p:extLst>
          </p:nvPr>
        </p:nvGraphicFramePr>
        <p:xfrm>
          <a:off x="5143714" y="3084887"/>
          <a:ext cx="6619453" cy="892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339">
                  <a:extLst>
                    <a:ext uri="{9D8B030D-6E8A-4147-A177-3AD203B41FA5}">
                      <a16:colId xmlns:a16="http://schemas.microsoft.com/office/drawing/2014/main" xmlns="" val="2502339095"/>
                    </a:ext>
                  </a:extLst>
                </a:gridCol>
                <a:gridCol w="782052">
                  <a:extLst>
                    <a:ext uri="{9D8B030D-6E8A-4147-A177-3AD203B41FA5}">
                      <a16:colId xmlns:a16="http://schemas.microsoft.com/office/drawing/2014/main" xmlns="" val="3253998913"/>
                    </a:ext>
                  </a:extLst>
                </a:gridCol>
                <a:gridCol w="861645">
                  <a:extLst>
                    <a:ext uri="{9D8B030D-6E8A-4147-A177-3AD203B41FA5}">
                      <a16:colId xmlns:a16="http://schemas.microsoft.com/office/drawing/2014/main" xmlns="" val="2034421699"/>
                    </a:ext>
                  </a:extLst>
                </a:gridCol>
                <a:gridCol w="620905">
                  <a:extLst>
                    <a:ext uri="{9D8B030D-6E8A-4147-A177-3AD203B41FA5}">
                      <a16:colId xmlns:a16="http://schemas.microsoft.com/office/drawing/2014/main" xmlns="" val="3383698225"/>
                    </a:ext>
                  </a:extLst>
                </a:gridCol>
                <a:gridCol w="662108">
                  <a:extLst>
                    <a:ext uri="{9D8B030D-6E8A-4147-A177-3AD203B41FA5}">
                      <a16:colId xmlns:a16="http://schemas.microsoft.com/office/drawing/2014/main" xmlns="" val="3311629330"/>
                    </a:ext>
                  </a:extLst>
                </a:gridCol>
                <a:gridCol w="946211">
                  <a:extLst>
                    <a:ext uri="{9D8B030D-6E8A-4147-A177-3AD203B41FA5}">
                      <a16:colId xmlns:a16="http://schemas.microsoft.com/office/drawing/2014/main" xmlns="" val="3534569375"/>
                    </a:ext>
                  </a:extLst>
                </a:gridCol>
                <a:gridCol w="936968">
                  <a:extLst>
                    <a:ext uri="{9D8B030D-6E8A-4147-A177-3AD203B41FA5}">
                      <a16:colId xmlns:a16="http://schemas.microsoft.com/office/drawing/2014/main" xmlns="" val="3934673689"/>
                    </a:ext>
                  </a:extLst>
                </a:gridCol>
                <a:gridCol w="853225">
                  <a:extLst>
                    <a:ext uri="{9D8B030D-6E8A-4147-A177-3AD203B41FA5}">
                      <a16:colId xmlns:a16="http://schemas.microsoft.com/office/drawing/2014/main" xmlns="" val="1231930501"/>
                    </a:ext>
                  </a:extLst>
                </a:gridCol>
              </a:tblGrid>
              <a:tr h="29815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พื้นที่ปลูกข้าวนาปี ปีการผลิต 2567/68 รายตำบล (ไร่)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1751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4182703"/>
                  </a:ext>
                </a:extLst>
              </a:tr>
              <a:tr h="2981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บางบาล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วัดยม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สะพานไทย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ไทรน้อย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ทางช้าง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บางหลวงโดด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กบเจา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บางหลวง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5288735"/>
                  </a:ext>
                </a:extLst>
              </a:tr>
              <a:tr h="1490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1,125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1,250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584420"/>
                  </a:ext>
                </a:extLst>
              </a:tr>
            </a:tbl>
          </a:graphicData>
        </a:graphic>
      </p:graphicFrame>
      <p:graphicFrame>
        <p:nvGraphicFramePr>
          <p:cNvPr id="15" name="ตาราง 28">
            <a:extLst>
              <a:ext uri="{FF2B5EF4-FFF2-40B4-BE49-F238E27FC236}">
                <a16:creationId xmlns:a16="http://schemas.microsoft.com/office/drawing/2014/main" xmlns="" id="{4A57E696-375E-293F-16CA-33190A425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645994"/>
              </p:ext>
            </p:extLst>
          </p:nvPr>
        </p:nvGraphicFramePr>
        <p:xfrm>
          <a:off x="5143714" y="4223165"/>
          <a:ext cx="6633766" cy="892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8617">
                  <a:extLst>
                    <a:ext uri="{9D8B030D-6E8A-4147-A177-3AD203B41FA5}">
                      <a16:colId xmlns:a16="http://schemas.microsoft.com/office/drawing/2014/main" xmlns="" val="2502339095"/>
                    </a:ext>
                  </a:extLst>
                </a:gridCol>
                <a:gridCol w="916281">
                  <a:extLst>
                    <a:ext uri="{9D8B030D-6E8A-4147-A177-3AD203B41FA5}">
                      <a16:colId xmlns:a16="http://schemas.microsoft.com/office/drawing/2014/main" xmlns="" val="3253998913"/>
                    </a:ext>
                  </a:extLst>
                </a:gridCol>
                <a:gridCol w="832982">
                  <a:extLst>
                    <a:ext uri="{9D8B030D-6E8A-4147-A177-3AD203B41FA5}">
                      <a16:colId xmlns:a16="http://schemas.microsoft.com/office/drawing/2014/main" xmlns="" val="2034421699"/>
                    </a:ext>
                  </a:extLst>
                </a:gridCol>
                <a:gridCol w="737784">
                  <a:extLst>
                    <a:ext uri="{9D8B030D-6E8A-4147-A177-3AD203B41FA5}">
                      <a16:colId xmlns:a16="http://schemas.microsoft.com/office/drawing/2014/main" xmlns="" val="3383698225"/>
                    </a:ext>
                  </a:extLst>
                </a:gridCol>
                <a:gridCol w="773484">
                  <a:extLst>
                    <a:ext uri="{9D8B030D-6E8A-4147-A177-3AD203B41FA5}">
                      <a16:colId xmlns:a16="http://schemas.microsoft.com/office/drawing/2014/main" xmlns="" val="3311629330"/>
                    </a:ext>
                  </a:extLst>
                </a:gridCol>
                <a:gridCol w="740506">
                  <a:extLst>
                    <a:ext uri="{9D8B030D-6E8A-4147-A177-3AD203B41FA5}">
                      <a16:colId xmlns:a16="http://schemas.microsoft.com/office/drawing/2014/main" xmlns="" val="3534569375"/>
                    </a:ext>
                  </a:extLst>
                </a:gridCol>
                <a:gridCol w="709530">
                  <a:extLst>
                    <a:ext uri="{9D8B030D-6E8A-4147-A177-3AD203B41FA5}">
                      <a16:colId xmlns:a16="http://schemas.microsoft.com/office/drawing/2014/main" xmlns="" val="3934673689"/>
                    </a:ext>
                  </a:extLst>
                </a:gridCol>
                <a:gridCol w="1034582">
                  <a:extLst>
                    <a:ext uri="{9D8B030D-6E8A-4147-A177-3AD203B41FA5}">
                      <a16:colId xmlns:a16="http://schemas.microsoft.com/office/drawing/2014/main" xmlns="" val="1231930501"/>
                    </a:ext>
                  </a:extLst>
                </a:gridCol>
              </a:tblGrid>
              <a:tr h="29815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พื้นที่ปลูกข้าวนาปี ปีการผลิต 2567/68 รายตำบล (ไร่)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1751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4182703"/>
                  </a:ext>
                </a:extLst>
              </a:tr>
              <a:tr h="2981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วัดตะกู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บ้านคลัง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พระขาว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น้ำเต้า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บางหัก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บางชะนี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บ้านกุ่ม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มหาพราหมณ์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5288735"/>
                  </a:ext>
                </a:extLst>
              </a:tr>
              <a:tr h="841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2,950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584420"/>
                  </a:ext>
                </a:extLst>
              </a:tr>
            </a:tbl>
          </a:graphicData>
        </a:graphic>
      </p:graphicFrame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7EB781B0-C9EF-99EB-5B7B-3953206C2296}"/>
              </a:ext>
            </a:extLst>
          </p:cNvPr>
          <p:cNvSpPr txBox="1"/>
          <p:nvPr/>
        </p:nvSpPr>
        <p:spPr>
          <a:xfrm>
            <a:off x="6614415" y="1887775"/>
            <a:ext cx="1652868" cy="461665"/>
          </a:xfrm>
          <a:prstGeom prst="rect">
            <a:avLst/>
          </a:prstGeom>
          <a:noFill/>
          <a:ln w="25400">
            <a:solidFill>
              <a:srgbClr val="01751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20,675 ไร่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64BD3B32-625B-C31B-463F-F18B20916C1F}"/>
              </a:ext>
            </a:extLst>
          </p:cNvPr>
          <p:cNvSpPr txBox="1"/>
          <p:nvPr/>
        </p:nvSpPr>
        <p:spPr>
          <a:xfrm>
            <a:off x="5408195" y="2013589"/>
            <a:ext cx="1178588" cy="400110"/>
          </a:xfrm>
          <a:prstGeom prst="rect">
            <a:avLst/>
          </a:prstGeom>
          <a:noFill/>
          <a:ln w="2540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8652124F-D2AB-B0DB-47AD-0DF2C2825AB0}"/>
              </a:ext>
            </a:extLst>
          </p:cNvPr>
          <p:cNvSpPr txBox="1"/>
          <p:nvPr/>
        </p:nvSpPr>
        <p:spPr>
          <a:xfrm>
            <a:off x="10215417" y="1843379"/>
            <a:ext cx="1652400" cy="461665"/>
          </a:xfrm>
          <a:prstGeom prst="rect">
            <a:avLst/>
          </a:prstGeom>
          <a:noFill/>
          <a:ln w="25400">
            <a:solidFill>
              <a:srgbClr val="01751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20,675 </a:t>
            </a:r>
            <a:r>
              <a:rPr lang="th-TH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ไร่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50B6CFE9-51B4-9C8B-5504-6F46760B91C2}"/>
              </a:ext>
            </a:extLst>
          </p:cNvPr>
          <p:cNvSpPr txBox="1"/>
          <p:nvPr/>
        </p:nvSpPr>
        <p:spPr>
          <a:xfrm>
            <a:off x="9075862" y="1945884"/>
            <a:ext cx="1157176" cy="400110"/>
          </a:xfrm>
          <a:prstGeom prst="rect">
            <a:avLst/>
          </a:prstGeom>
          <a:noFill/>
          <a:ln w="2540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พื้นที่ยืนต้น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xmlns="" id="{CE32F7B5-36C3-0634-719B-E5D22DA79D70}"/>
              </a:ext>
            </a:extLst>
          </p:cNvPr>
          <p:cNvSpPr txBox="1"/>
          <p:nvPr/>
        </p:nvSpPr>
        <p:spPr>
          <a:xfrm>
            <a:off x="8353853" y="2484152"/>
            <a:ext cx="1652400" cy="461665"/>
          </a:xfrm>
          <a:prstGeom prst="rect">
            <a:avLst/>
          </a:prstGeom>
          <a:noFill/>
          <a:ln w="25400">
            <a:solidFill>
              <a:srgbClr val="01751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 ไร่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0164DB9D-0597-D6B5-F287-03D6FE918623}"/>
              </a:ext>
            </a:extLst>
          </p:cNvPr>
          <p:cNvSpPr txBox="1"/>
          <p:nvPr/>
        </p:nvSpPr>
        <p:spPr>
          <a:xfrm>
            <a:off x="7101357" y="2595202"/>
            <a:ext cx="1352083" cy="400110"/>
          </a:xfrm>
          <a:prstGeom prst="rect">
            <a:avLst/>
          </a:prstGeom>
          <a:noFill/>
          <a:ln w="2540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พื้นที่เก็บเกี่ยว</a:t>
            </a:r>
          </a:p>
        </p:txBody>
      </p:sp>
      <p:graphicFrame>
        <p:nvGraphicFramePr>
          <p:cNvPr id="4" name="Table 95">
            <a:extLst>
              <a:ext uri="{FF2B5EF4-FFF2-40B4-BE49-F238E27FC236}">
                <a16:creationId xmlns:a16="http://schemas.microsoft.com/office/drawing/2014/main" xmlns="" id="{C28AA15A-197B-D3F1-B8C4-63F531D78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136884"/>
              </p:ext>
            </p:extLst>
          </p:nvPr>
        </p:nvGraphicFramePr>
        <p:xfrm>
          <a:off x="5684980" y="5290032"/>
          <a:ext cx="555123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34">
                  <a:extLst>
                    <a:ext uri="{9D8B030D-6E8A-4147-A177-3AD203B41FA5}">
                      <a16:colId xmlns:a16="http://schemas.microsoft.com/office/drawing/2014/main" xmlns="" val="3975930873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xmlns="" val="497752095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xmlns="" val="361255871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เดือนที่คาดว่าจะเก็บเกี่ยว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(ไร่)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01751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062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กรกฎาคม</a:t>
                      </a:r>
                    </a:p>
                  </a:txBody>
                  <a:tcP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สิงหาคม</a:t>
                      </a:r>
                    </a:p>
                  </a:txBody>
                  <a:tcP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กันยายน</a:t>
                      </a:r>
                    </a:p>
                  </a:txBody>
                  <a:tcP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1251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18,625</a:t>
                      </a:r>
                      <a:endParaRPr lang="en-US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900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8075449"/>
                  </a:ext>
                </a:extLst>
              </a:tr>
            </a:tbl>
          </a:graphicData>
        </a:graphic>
      </p:graphicFrame>
      <p:sp>
        <p:nvSpPr>
          <p:cNvPr id="9" name="Star: 6 Points 8">
            <a:extLst>
              <a:ext uri="{FF2B5EF4-FFF2-40B4-BE49-F238E27FC236}">
                <a16:creationId xmlns:a16="http://schemas.microsoft.com/office/drawing/2014/main" xmlns="" id="{845563DB-A58D-D0AC-9D15-564B52747CD1}"/>
              </a:ext>
            </a:extLst>
          </p:cNvPr>
          <p:cNvSpPr/>
          <p:nvPr/>
        </p:nvSpPr>
        <p:spPr>
          <a:xfrm>
            <a:off x="2426590" y="6468216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6">
            <a:extLst>
              <a:ext uri="{FF2B5EF4-FFF2-40B4-BE49-F238E27FC236}">
                <a16:creationId xmlns:a16="http://schemas.microsoft.com/office/drawing/2014/main" xmlns="" id="{493C2BB7-6FB2-BFC1-53ED-CE7D84184395}"/>
              </a:ext>
            </a:extLst>
          </p:cNvPr>
          <p:cNvSpPr txBox="1"/>
          <p:nvPr/>
        </p:nvSpPr>
        <p:spPr>
          <a:xfrm>
            <a:off x="4829513" y="1121496"/>
            <a:ext cx="3502571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พื้นที่นาข้าวของสำนักงานเกษตรอำเภอบางบาล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(ข้อมูลพื้นฐาน ณ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1" name="กล่องข้อความ 21">
            <a:extLst>
              <a:ext uri="{FF2B5EF4-FFF2-40B4-BE49-F238E27FC236}">
                <a16:creationId xmlns:a16="http://schemas.microsoft.com/office/drawing/2014/main" xmlns="" id="{4A27D528-4E04-3575-E02B-942B025F5DEB}"/>
              </a:ext>
            </a:extLst>
          </p:cNvPr>
          <p:cNvSpPr txBox="1"/>
          <p:nvPr/>
        </p:nvSpPr>
        <p:spPr>
          <a:xfrm>
            <a:off x="8708571" y="1121496"/>
            <a:ext cx="2053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42,418 ไร่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7586B10E-8CCC-A41C-ED0C-4D10EFCEE0C8}"/>
              </a:ext>
            </a:extLst>
          </p:cNvPr>
          <p:cNvSpPr/>
          <p:nvPr/>
        </p:nvSpPr>
        <p:spPr>
          <a:xfrm>
            <a:off x="8460597" y="1309299"/>
            <a:ext cx="336144" cy="316268"/>
          </a:xfrm>
          <a:prstGeom prst="rightArrow">
            <a:avLst/>
          </a:prstGeom>
          <a:solidFill>
            <a:srgbClr val="2673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xmlns="" id="{51E85992-F693-C93B-299D-32802577B5DF}"/>
              </a:ext>
            </a:extLst>
          </p:cNvPr>
          <p:cNvSpPr/>
          <p:nvPr/>
        </p:nvSpPr>
        <p:spPr>
          <a:xfrm>
            <a:off x="2783920" y="1592491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xmlns="" id="{94E8B350-FDBD-68E8-0DCF-4D26F7B2379C}"/>
              </a:ext>
            </a:extLst>
          </p:cNvPr>
          <p:cNvSpPr/>
          <p:nvPr/>
        </p:nvSpPr>
        <p:spPr>
          <a:xfrm>
            <a:off x="1014486" y="1634944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xmlns="" id="{61B2AAE1-95DE-F6C1-89D3-333BDC84D893}"/>
              </a:ext>
            </a:extLst>
          </p:cNvPr>
          <p:cNvSpPr/>
          <p:nvPr/>
        </p:nvSpPr>
        <p:spPr>
          <a:xfrm>
            <a:off x="2087302" y="1829925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Star: 6 Points 18">
            <a:extLst>
              <a:ext uri="{FF2B5EF4-FFF2-40B4-BE49-F238E27FC236}">
                <a16:creationId xmlns:a16="http://schemas.microsoft.com/office/drawing/2014/main" xmlns="" id="{355E0F97-8DFC-3B92-A83C-767C13A2B868}"/>
              </a:ext>
            </a:extLst>
          </p:cNvPr>
          <p:cNvSpPr/>
          <p:nvPr/>
        </p:nvSpPr>
        <p:spPr>
          <a:xfrm>
            <a:off x="2151437" y="2481422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Star: 6 Points 22">
            <a:extLst>
              <a:ext uri="{FF2B5EF4-FFF2-40B4-BE49-F238E27FC236}">
                <a16:creationId xmlns:a16="http://schemas.microsoft.com/office/drawing/2014/main" xmlns="" id="{DC07D54F-7E01-EF2B-1F56-66565F3B6AFC}"/>
              </a:ext>
            </a:extLst>
          </p:cNvPr>
          <p:cNvSpPr/>
          <p:nvPr/>
        </p:nvSpPr>
        <p:spPr>
          <a:xfrm>
            <a:off x="3006213" y="3092893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Star: 6 Points 23">
            <a:extLst>
              <a:ext uri="{FF2B5EF4-FFF2-40B4-BE49-F238E27FC236}">
                <a16:creationId xmlns:a16="http://schemas.microsoft.com/office/drawing/2014/main" xmlns="" id="{BC86022C-B9E1-61D2-0E17-9747F00362E7}"/>
              </a:ext>
            </a:extLst>
          </p:cNvPr>
          <p:cNvSpPr/>
          <p:nvPr/>
        </p:nvSpPr>
        <p:spPr>
          <a:xfrm>
            <a:off x="816987" y="2415946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Star: 6 Points 24">
            <a:extLst>
              <a:ext uri="{FF2B5EF4-FFF2-40B4-BE49-F238E27FC236}">
                <a16:creationId xmlns:a16="http://schemas.microsoft.com/office/drawing/2014/main" xmlns="" id="{FA2FEED1-7941-5612-7B4A-19400AAEDE73}"/>
              </a:ext>
            </a:extLst>
          </p:cNvPr>
          <p:cNvSpPr/>
          <p:nvPr/>
        </p:nvSpPr>
        <p:spPr>
          <a:xfrm>
            <a:off x="1230573" y="3995605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Star: 6 Points 25">
            <a:extLst>
              <a:ext uri="{FF2B5EF4-FFF2-40B4-BE49-F238E27FC236}">
                <a16:creationId xmlns:a16="http://schemas.microsoft.com/office/drawing/2014/main" xmlns="" id="{B80EB2ED-1DF1-B439-53EA-001970465033}"/>
              </a:ext>
            </a:extLst>
          </p:cNvPr>
          <p:cNvSpPr/>
          <p:nvPr/>
        </p:nvSpPr>
        <p:spPr>
          <a:xfrm>
            <a:off x="699102" y="3601231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Star: 6 Points 26">
            <a:extLst>
              <a:ext uri="{FF2B5EF4-FFF2-40B4-BE49-F238E27FC236}">
                <a16:creationId xmlns:a16="http://schemas.microsoft.com/office/drawing/2014/main" xmlns="" id="{8687922B-C40F-A2BB-7B68-17AAC9F7B5C3}"/>
              </a:ext>
            </a:extLst>
          </p:cNvPr>
          <p:cNvSpPr/>
          <p:nvPr/>
        </p:nvSpPr>
        <p:spPr>
          <a:xfrm>
            <a:off x="2140516" y="4263785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Star: 6 Points 27">
            <a:extLst>
              <a:ext uri="{FF2B5EF4-FFF2-40B4-BE49-F238E27FC236}">
                <a16:creationId xmlns:a16="http://schemas.microsoft.com/office/drawing/2014/main" xmlns="" id="{E4CA9E8F-F6AF-98FA-3370-2EA0A6DEEC4B}"/>
              </a:ext>
            </a:extLst>
          </p:cNvPr>
          <p:cNvSpPr/>
          <p:nvPr/>
        </p:nvSpPr>
        <p:spPr>
          <a:xfrm>
            <a:off x="3339869" y="4884348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Star: 6 Points 28">
            <a:extLst>
              <a:ext uri="{FF2B5EF4-FFF2-40B4-BE49-F238E27FC236}">
                <a16:creationId xmlns:a16="http://schemas.microsoft.com/office/drawing/2014/main" xmlns="" id="{315482DA-54AC-E47A-07F8-2E31887BFC80}"/>
              </a:ext>
            </a:extLst>
          </p:cNvPr>
          <p:cNvSpPr/>
          <p:nvPr/>
        </p:nvSpPr>
        <p:spPr>
          <a:xfrm>
            <a:off x="3711887" y="3858015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Star: 6 Points 29">
            <a:extLst>
              <a:ext uri="{FF2B5EF4-FFF2-40B4-BE49-F238E27FC236}">
                <a16:creationId xmlns:a16="http://schemas.microsoft.com/office/drawing/2014/main" xmlns="" id="{7B994C3F-C6A4-C369-1245-6641BE624D4F}"/>
              </a:ext>
            </a:extLst>
          </p:cNvPr>
          <p:cNvSpPr/>
          <p:nvPr/>
        </p:nvSpPr>
        <p:spPr>
          <a:xfrm>
            <a:off x="2250186" y="3306060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Star: 6 Points 30">
            <a:extLst>
              <a:ext uri="{FF2B5EF4-FFF2-40B4-BE49-F238E27FC236}">
                <a16:creationId xmlns:a16="http://schemas.microsoft.com/office/drawing/2014/main" xmlns="" id="{3068828B-5E92-F284-119A-CA2959A7315F}"/>
              </a:ext>
            </a:extLst>
          </p:cNvPr>
          <p:cNvSpPr/>
          <p:nvPr/>
        </p:nvSpPr>
        <p:spPr>
          <a:xfrm>
            <a:off x="1606560" y="3024897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Star: 6 Points 34">
            <a:extLst>
              <a:ext uri="{FF2B5EF4-FFF2-40B4-BE49-F238E27FC236}">
                <a16:creationId xmlns:a16="http://schemas.microsoft.com/office/drawing/2014/main" xmlns="" id="{A157F0A9-B5E7-45BB-461F-44522A7271C5}"/>
              </a:ext>
            </a:extLst>
          </p:cNvPr>
          <p:cNvSpPr/>
          <p:nvPr/>
        </p:nvSpPr>
        <p:spPr>
          <a:xfrm>
            <a:off x="1682253" y="5111908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Star: 6 Points 35">
            <a:extLst>
              <a:ext uri="{FF2B5EF4-FFF2-40B4-BE49-F238E27FC236}">
                <a16:creationId xmlns:a16="http://schemas.microsoft.com/office/drawing/2014/main" xmlns="" id="{E9F62836-BD32-11AA-E4ED-CC763B66479F}"/>
              </a:ext>
            </a:extLst>
          </p:cNvPr>
          <p:cNvSpPr/>
          <p:nvPr/>
        </p:nvSpPr>
        <p:spPr>
          <a:xfrm>
            <a:off x="2882669" y="5509913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Star: 6 Points 36">
            <a:extLst>
              <a:ext uri="{FF2B5EF4-FFF2-40B4-BE49-F238E27FC236}">
                <a16:creationId xmlns:a16="http://schemas.microsoft.com/office/drawing/2014/main" xmlns="" id="{2CC1D1BE-27CD-7BA8-6271-5EFF5F9D7E26}"/>
              </a:ext>
            </a:extLst>
          </p:cNvPr>
          <p:cNvSpPr/>
          <p:nvPr/>
        </p:nvSpPr>
        <p:spPr>
          <a:xfrm>
            <a:off x="1336707" y="5294282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351030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22925</TotalTime>
  <Words>794</Words>
  <Application>Microsoft Office PowerPoint</Application>
  <PresentationFormat>แบบจอกว้าง</PresentationFormat>
  <Paragraphs>200</Paragraphs>
  <Slides>6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4" baseType="lpstr">
      <vt:lpstr>Angsana New</vt:lpstr>
      <vt:lpstr>Arial</vt:lpstr>
      <vt:lpstr>Calibri</vt:lpstr>
      <vt:lpstr>Calibri Light</vt:lpstr>
      <vt:lpstr>Cordia New</vt:lpstr>
      <vt:lpstr>TH Niramit AS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sakura echizen</dc:creator>
  <cp:lastModifiedBy>Mr.KKD</cp:lastModifiedBy>
  <cp:revision>246</cp:revision>
  <cp:lastPrinted>2024-04-30T02:04:40Z</cp:lastPrinted>
  <dcterms:created xsi:type="dcterms:W3CDTF">2023-10-01T10:32:47Z</dcterms:created>
  <dcterms:modified xsi:type="dcterms:W3CDTF">2024-05-09T05:36:59Z</dcterms:modified>
</cp:coreProperties>
</file>