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57" r:id="rId2"/>
    <p:sldId id="505" r:id="rId3"/>
    <p:sldId id="520" r:id="rId4"/>
    <p:sldId id="511" r:id="rId5"/>
    <p:sldId id="512" r:id="rId6"/>
    <p:sldId id="518" r:id="rId7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80BA87"/>
    <a:srgbClr val="8BB500"/>
    <a:srgbClr val="D6E600"/>
    <a:srgbClr val="FF99CC"/>
    <a:srgbClr val="D0CECE"/>
    <a:srgbClr val="017510"/>
    <a:srgbClr val="267300"/>
    <a:srgbClr val="006100"/>
    <a:srgbClr val="FEF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สไตล์สีปานกลาง 3 - เน้น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720" autoAdjust="0"/>
  </p:normalViewPr>
  <p:slideViewPr>
    <p:cSldViewPr snapToGrid="0">
      <p:cViewPr varScale="1">
        <p:scale>
          <a:sx n="84" d="100"/>
          <a:sy n="84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F86FF6-0A15-4660-A9D0-5A9993DAEC42}" type="doc">
      <dgm:prSet loTypeId="urn:microsoft.com/office/officeart/2011/layout/Circle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07C4290D-A2A4-4F9E-B71A-B9FED82A064D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กข </a:t>
          </a:r>
          <a:r>
            <a:rPr lang="en-US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41</a:t>
          </a:r>
          <a:endParaRPr lang="th-TH" sz="1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60</a:t>
          </a:r>
          <a:r>
            <a:rPr lang="en-US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,806.95</a:t>
          </a: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 ไร่</a:t>
          </a:r>
        </a:p>
      </dgm:t>
    </dgm:pt>
    <dgm:pt modelId="{B43050B5-F390-451D-AEDA-452076F0D36C}" type="parTrans" cxnId="{565406DD-524F-4C71-8C57-C86B6F9C811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549C1873-E413-4463-B77D-2FE3C6BBD5C3}" type="sibTrans" cxnId="{565406DD-524F-4C71-8C57-C86B6F9C811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9F1C85C-93A2-4399-88C7-597B2C4D3687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th-TH" sz="1400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กข </a:t>
          </a:r>
          <a:r>
            <a:rPr lang="en-US" sz="1400" b="1" i="0" dirty="0">
              <a:latin typeface="TH SarabunPSK" panose="020B0500040200020003" pitchFamily="34" charset="-34"/>
              <a:cs typeface="TH SarabunPSK" panose="020B0500040200020003" pitchFamily="34" charset="-34"/>
            </a:rPr>
            <a:t>85</a:t>
          </a:r>
          <a:endParaRPr lang="en-US" sz="1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2</a:t>
          </a:r>
          <a:r>
            <a:rPr lang="en-US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,</a:t>
          </a: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9</a:t>
          </a:r>
          <a:r>
            <a:rPr lang="en-US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98.75</a:t>
          </a: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ไร่</a:t>
          </a:r>
        </a:p>
      </dgm:t>
    </dgm:pt>
    <dgm:pt modelId="{F3B2505D-7EA0-4DC7-806A-7913783FED6F}" type="parTrans" cxnId="{96629417-8CB5-463C-B754-C0F1C7B5B50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63551BD-563A-49D7-8565-DE37F6ECAD64}" type="sibTrans" cxnId="{96629417-8CB5-463C-B754-C0F1C7B5B505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EFF98595-3A25-412C-8836-C769875BD6C5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กข 61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2</a:t>
          </a:r>
          <a:r>
            <a:rPr lang="en-US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,</a:t>
          </a: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9</a:t>
          </a:r>
          <a:r>
            <a:rPr lang="en-US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33.50</a:t>
          </a: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th-TH" sz="1400" b="1" dirty="0">
              <a:latin typeface="TH SarabunPSK" panose="020B0500040200020003" pitchFamily="34" charset="-34"/>
              <a:cs typeface="TH SarabunPSK" panose="020B0500040200020003" pitchFamily="34" charset="-34"/>
            </a:rPr>
            <a:t>ไร่</a:t>
          </a:r>
        </a:p>
      </dgm:t>
    </dgm:pt>
    <dgm:pt modelId="{EBF0D7CD-9181-428E-9A9B-D81F1FB46FE7}" type="parTrans" cxnId="{67C71C39-2806-44F8-85FB-90F4EF5FC63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3DFD5178-7F96-4318-AB5A-39737A5FDDED}" type="sibTrans" cxnId="{67C71C39-2806-44F8-85FB-90F4EF5FC636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th-TH" sz="1400" b="1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FD7B23E-C272-4760-BDE1-A810C39B7B9F}" type="pres">
      <dgm:prSet presAssocID="{7FF86FF6-0A15-4660-A9D0-5A9993DAEC42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8C2FF6FB-3214-4945-B265-5F850531F462}" type="pres">
      <dgm:prSet presAssocID="{EFF98595-3A25-412C-8836-C769875BD6C5}" presName="Accent3" presStyleCnt="0"/>
      <dgm:spPr/>
    </dgm:pt>
    <dgm:pt modelId="{D649F45F-F6ED-4D23-A380-EE040FF24375}" type="pres">
      <dgm:prSet presAssocID="{EFF98595-3A25-412C-8836-C769875BD6C5}" presName="Accent" presStyleLbl="node1" presStyleIdx="0" presStyleCnt="3"/>
      <dgm:spPr/>
    </dgm:pt>
    <dgm:pt modelId="{A3CD61AE-E64E-46F6-BCB5-1446B6D1BC01}" type="pres">
      <dgm:prSet presAssocID="{EFF98595-3A25-412C-8836-C769875BD6C5}" presName="ParentBackground3" presStyleCnt="0"/>
      <dgm:spPr/>
    </dgm:pt>
    <dgm:pt modelId="{F0BF64E5-F7EA-4252-B561-AA770D9DB1F8}" type="pres">
      <dgm:prSet presAssocID="{EFF98595-3A25-412C-8836-C769875BD6C5}" presName="ParentBackground" presStyleLbl="fgAcc1" presStyleIdx="0" presStyleCnt="3"/>
      <dgm:spPr/>
    </dgm:pt>
    <dgm:pt modelId="{7EF689B7-6DDD-4CCB-92EF-9DA8DF47891F}" type="pres">
      <dgm:prSet presAssocID="{EFF98595-3A25-412C-8836-C769875BD6C5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E793B79-026C-4CDC-872E-4735FFD1CB37}" type="pres">
      <dgm:prSet presAssocID="{49F1C85C-93A2-4399-88C7-597B2C4D3687}" presName="Accent2" presStyleCnt="0"/>
      <dgm:spPr/>
    </dgm:pt>
    <dgm:pt modelId="{40A3CC95-8402-40E2-9864-EDFB6C6721DB}" type="pres">
      <dgm:prSet presAssocID="{49F1C85C-93A2-4399-88C7-597B2C4D3687}" presName="Accent" presStyleLbl="node1" presStyleIdx="1" presStyleCnt="3"/>
      <dgm:spPr/>
    </dgm:pt>
    <dgm:pt modelId="{CFAECD8E-0216-4A1E-825E-5DF11F84619A}" type="pres">
      <dgm:prSet presAssocID="{49F1C85C-93A2-4399-88C7-597B2C4D3687}" presName="ParentBackground2" presStyleCnt="0"/>
      <dgm:spPr/>
    </dgm:pt>
    <dgm:pt modelId="{43C7E231-A17E-4891-8293-9F37F241C9DE}" type="pres">
      <dgm:prSet presAssocID="{49F1C85C-93A2-4399-88C7-597B2C4D3687}" presName="ParentBackground" presStyleLbl="fgAcc1" presStyleIdx="1" presStyleCnt="3"/>
      <dgm:spPr/>
    </dgm:pt>
    <dgm:pt modelId="{BF495BA7-B303-4B4C-9E90-6AE76C7DCB72}" type="pres">
      <dgm:prSet presAssocID="{49F1C85C-93A2-4399-88C7-597B2C4D368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CC5F4984-EB33-4F84-BC81-C70B3AD384D5}" type="pres">
      <dgm:prSet presAssocID="{07C4290D-A2A4-4F9E-B71A-B9FED82A064D}" presName="Accent1" presStyleCnt="0"/>
      <dgm:spPr/>
    </dgm:pt>
    <dgm:pt modelId="{E3F2DB8E-950E-4B65-A3AD-7893114AFCFF}" type="pres">
      <dgm:prSet presAssocID="{07C4290D-A2A4-4F9E-B71A-B9FED82A064D}" presName="Accent" presStyleLbl="node1" presStyleIdx="2" presStyleCnt="3"/>
      <dgm:spPr/>
    </dgm:pt>
    <dgm:pt modelId="{6271ADD6-7704-4FB6-B585-02C41CB20908}" type="pres">
      <dgm:prSet presAssocID="{07C4290D-A2A4-4F9E-B71A-B9FED82A064D}" presName="ParentBackground1" presStyleCnt="0"/>
      <dgm:spPr/>
    </dgm:pt>
    <dgm:pt modelId="{9C195A8B-3D0A-4116-BBC5-D5428E4FFADE}" type="pres">
      <dgm:prSet presAssocID="{07C4290D-A2A4-4F9E-B71A-B9FED82A064D}" presName="ParentBackground" presStyleLbl="fgAcc1" presStyleIdx="2" presStyleCnt="3"/>
      <dgm:spPr/>
    </dgm:pt>
    <dgm:pt modelId="{9AA68B46-D3BE-4CF4-892C-E3FC62C63C83}" type="pres">
      <dgm:prSet presAssocID="{07C4290D-A2A4-4F9E-B71A-B9FED82A064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B31DD302-C739-402E-B0CF-87D79EDA6E28}" type="presOf" srcId="{EFF98595-3A25-412C-8836-C769875BD6C5}" destId="{7EF689B7-6DDD-4CCB-92EF-9DA8DF47891F}" srcOrd="1" destOrd="0" presId="urn:microsoft.com/office/officeart/2011/layout/CircleProcess"/>
    <dgm:cxn modelId="{96629417-8CB5-463C-B754-C0F1C7B5B505}" srcId="{7FF86FF6-0A15-4660-A9D0-5A9993DAEC42}" destId="{49F1C85C-93A2-4399-88C7-597B2C4D3687}" srcOrd="1" destOrd="0" parTransId="{F3B2505D-7EA0-4DC7-806A-7913783FED6F}" sibTransId="{F63551BD-563A-49D7-8565-DE37F6ECAD64}"/>
    <dgm:cxn modelId="{67C71C39-2806-44F8-85FB-90F4EF5FC636}" srcId="{7FF86FF6-0A15-4660-A9D0-5A9993DAEC42}" destId="{EFF98595-3A25-412C-8836-C769875BD6C5}" srcOrd="2" destOrd="0" parTransId="{EBF0D7CD-9181-428E-9A9B-D81F1FB46FE7}" sibTransId="{3DFD5178-7F96-4318-AB5A-39737A5FDDED}"/>
    <dgm:cxn modelId="{F0FFF24D-98BC-4044-A9C9-1A7E3326B712}" type="presOf" srcId="{07C4290D-A2A4-4F9E-B71A-B9FED82A064D}" destId="{9AA68B46-D3BE-4CF4-892C-E3FC62C63C83}" srcOrd="1" destOrd="0" presId="urn:microsoft.com/office/officeart/2011/layout/CircleProcess"/>
    <dgm:cxn modelId="{1991C49E-5073-473A-AB75-C4276448069C}" type="presOf" srcId="{49F1C85C-93A2-4399-88C7-597B2C4D3687}" destId="{BF495BA7-B303-4B4C-9E90-6AE76C7DCB72}" srcOrd="1" destOrd="0" presId="urn:microsoft.com/office/officeart/2011/layout/CircleProcess"/>
    <dgm:cxn modelId="{C66972B0-FD9F-40BF-A264-3D3F9D1CF1F5}" type="presOf" srcId="{EFF98595-3A25-412C-8836-C769875BD6C5}" destId="{F0BF64E5-F7EA-4252-B561-AA770D9DB1F8}" srcOrd="0" destOrd="0" presId="urn:microsoft.com/office/officeart/2011/layout/CircleProcess"/>
    <dgm:cxn modelId="{339378BC-C107-4893-8C2D-86394C8A149D}" type="presOf" srcId="{7FF86FF6-0A15-4660-A9D0-5A9993DAEC42}" destId="{DFD7B23E-C272-4760-BDE1-A810C39B7B9F}" srcOrd="0" destOrd="0" presId="urn:microsoft.com/office/officeart/2011/layout/CircleProcess"/>
    <dgm:cxn modelId="{4AB99DBE-25F8-452B-8B56-A007E0A68E4D}" type="presOf" srcId="{07C4290D-A2A4-4F9E-B71A-B9FED82A064D}" destId="{9C195A8B-3D0A-4116-BBC5-D5428E4FFADE}" srcOrd="0" destOrd="0" presId="urn:microsoft.com/office/officeart/2011/layout/CircleProcess"/>
    <dgm:cxn modelId="{D901C4D8-940F-499C-B720-BF394B0840D3}" type="presOf" srcId="{49F1C85C-93A2-4399-88C7-597B2C4D3687}" destId="{43C7E231-A17E-4891-8293-9F37F241C9DE}" srcOrd="0" destOrd="0" presId="urn:microsoft.com/office/officeart/2011/layout/CircleProcess"/>
    <dgm:cxn modelId="{565406DD-524F-4C71-8C57-C86B6F9C8118}" srcId="{7FF86FF6-0A15-4660-A9D0-5A9993DAEC42}" destId="{07C4290D-A2A4-4F9E-B71A-B9FED82A064D}" srcOrd="0" destOrd="0" parTransId="{B43050B5-F390-451D-AEDA-452076F0D36C}" sibTransId="{549C1873-E413-4463-B77D-2FE3C6BBD5C3}"/>
    <dgm:cxn modelId="{2BFDDB57-0B02-48EE-B514-587D593F4366}" type="presParOf" srcId="{DFD7B23E-C272-4760-BDE1-A810C39B7B9F}" destId="{8C2FF6FB-3214-4945-B265-5F850531F462}" srcOrd="0" destOrd="0" presId="urn:microsoft.com/office/officeart/2011/layout/CircleProcess"/>
    <dgm:cxn modelId="{C73BB884-6AF4-49E5-BB2C-D9B3815C9486}" type="presParOf" srcId="{8C2FF6FB-3214-4945-B265-5F850531F462}" destId="{D649F45F-F6ED-4D23-A380-EE040FF24375}" srcOrd="0" destOrd="0" presId="urn:microsoft.com/office/officeart/2011/layout/CircleProcess"/>
    <dgm:cxn modelId="{DC289AED-9BDA-419B-B243-852A13745FEC}" type="presParOf" srcId="{DFD7B23E-C272-4760-BDE1-A810C39B7B9F}" destId="{A3CD61AE-E64E-46F6-BCB5-1446B6D1BC01}" srcOrd="1" destOrd="0" presId="urn:microsoft.com/office/officeart/2011/layout/CircleProcess"/>
    <dgm:cxn modelId="{A3879FF6-9F08-40F7-9796-D719E2FB0377}" type="presParOf" srcId="{A3CD61AE-E64E-46F6-BCB5-1446B6D1BC01}" destId="{F0BF64E5-F7EA-4252-B561-AA770D9DB1F8}" srcOrd="0" destOrd="0" presId="urn:microsoft.com/office/officeart/2011/layout/CircleProcess"/>
    <dgm:cxn modelId="{20225B1D-C2ED-40A0-8609-734287A5ABD1}" type="presParOf" srcId="{DFD7B23E-C272-4760-BDE1-A810C39B7B9F}" destId="{7EF689B7-6DDD-4CCB-92EF-9DA8DF47891F}" srcOrd="2" destOrd="0" presId="urn:microsoft.com/office/officeart/2011/layout/CircleProcess"/>
    <dgm:cxn modelId="{276F246A-502A-44AB-B297-5F414798F9B9}" type="presParOf" srcId="{DFD7B23E-C272-4760-BDE1-A810C39B7B9F}" destId="{EE793B79-026C-4CDC-872E-4735FFD1CB37}" srcOrd="3" destOrd="0" presId="urn:microsoft.com/office/officeart/2011/layout/CircleProcess"/>
    <dgm:cxn modelId="{93E1ECDD-BA73-4C85-8A1D-A21643DFB57E}" type="presParOf" srcId="{EE793B79-026C-4CDC-872E-4735FFD1CB37}" destId="{40A3CC95-8402-40E2-9864-EDFB6C6721DB}" srcOrd="0" destOrd="0" presId="urn:microsoft.com/office/officeart/2011/layout/CircleProcess"/>
    <dgm:cxn modelId="{C3E41A36-EB94-46D9-9124-6C54466DEEA8}" type="presParOf" srcId="{DFD7B23E-C272-4760-BDE1-A810C39B7B9F}" destId="{CFAECD8E-0216-4A1E-825E-5DF11F84619A}" srcOrd="4" destOrd="0" presId="urn:microsoft.com/office/officeart/2011/layout/CircleProcess"/>
    <dgm:cxn modelId="{ACD8F30A-24A6-4F8E-A3FB-F2FF6CD119CD}" type="presParOf" srcId="{CFAECD8E-0216-4A1E-825E-5DF11F84619A}" destId="{43C7E231-A17E-4891-8293-9F37F241C9DE}" srcOrd="0" destOrd="0" presId="urn:microsoft.com/office/officeart/2011/layout/CircleProcess"/>
    <dgm:cxn modelId="{3EE96830-545C-4A2B-9FB1-F23A85B55184}" type="presParOf" srcId="{DFD7B23E-C272-4760-BDE1-A810C39B7B9F}" destId="{BF495BA7-B303-4B4C-9E90-6AE76C7DCB72}" srcOrd="5" destOrd="0" presId="urn:microsoft.com/office/officeart/2011/layout/CircleProcess"/>
    <dgm:cxn modelId="{41DF494A-B513-4AD0-9E90-FC6475F54440}" type="presParOf" srcId="{DFD7B23E-C272-4760-BDE1-A810C39B7B9F}" destId="{CC5F4984-EB33-4F84-BC81-C70B3AD384D5}" srcOrd="6" destOrd="0" presId="urn:microsoft.com/office/officeart/2011/layout/CircleProcess"/>
    <dgm:cxn modelId="{1A95F8D6-681B-4742-B144-9E5A96921082}" type="presParOf" srcId="{CC5F4984-EB33-4F84-BC81-C70B3AD384D5}" destId="{E3F2DB8E-950E-4B65-A3AD-7893114AFCFF}" srcOrd="0" destOrd="0" presId="urn:microsoft.com/office/officeart/2011/layout/CircleProcess"/>
    <dgm:cxn modelId="{B9EA40F2-949E-4A13-9866-0A42A0678CEF}" type="presParOf" srcId="{DFD7B23E-C272-4760-BDE1-A810C39B7B9F}" destId="{6271ADD6-7704-4FB6-B585-02C41CB20908}" srcOrd="7" destOrd="0" presId="urn:microsoft.com/office/officeart/2011/layout/CircleProcess"/>
    <dgm:cxn modelId="{0C67E81D-134F-4CB3-833A-58CB8DD08B19}" type="presParOf" srcId="{6271ADD6-7704-4FB6-B585-02C41CB20908}" destId="{9C195A8B-3D0A-4116-BBC5-D5428E4FFADE}" srcOrd="0" destOrd="0" presId="urn:microsoft.com/office/officeart/2011/layout/CircleProcess"/>
    <dgm:cxn modelId="{29F6E0DA-ACF1-4EDA-8B3E-BA4CD94DEFA6}" type="presParOf" srcId="{DFD7B23E-C272-4760-BDE1-A810C39B7B9F}" destId="{9AA68B46-D3BE-4CF4-892C-E3FC62C63C83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9F45F-F6ED-4D23-A380-EE040FF24375}">
      <dsp:nvSpPr>
        <dsp:cNvPr id="0" name=""/>
        <dsp:cNvSpPr/>
      </dsp:nvSpPr>
      <dsp:spPr>
        <a:xfrm>
          <a:off x="2317097" y="576487"/>
          <a:ext cx="1010758" cy="101094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BF64E5-F7EA-4252-B561-AA770D9DB1F8}">
      <dsp:nvSpPr>
        <dsp:cNvPr id="0" name=""/>
        <dsp:cNvSpPr/>
      </dsp:nvSpPr>
      <dsp:spPr>
        <a:xfrm>
          <a:off x="2350657" y="610191"/>
          <a:ext cx="943638" cy="9435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1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กข 61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1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2</a:t>
          </a:r>
          <a:r>
            <a:rPr lang="en-US" sz="1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,</a:t>
          </a:r>
          <a:r>
            <a:rPr lang="th-TH" sz="1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9</a:t>
          </a:r>
          <a:r>
            <a:rPr lang="en-US" sz="1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33.50</a:t>
          </a:r>
          <a:r>
            <a:rPr lang="th-TH" sz="1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1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ไร่</a:t>
          </a:r>
        </a:p>
      </dsp:txBody>
      <dsp:txXfrm>
        <a:off x="2485557" y="745008"/>
        <a:ext cx="673839" cy="673904"/>
      </dsp:txXfrm>
    </dsp:sp>
    <dsp:sp modelId="{40A3CC95-8402-40E2-9864-EDFB6C6721DB}">
      <dsp:nvSpPr>
        <dsp:cNvPr id="0" name=""/>
        <dsp:cNvSpPr/>
      </dsp:nvSpPr>
      <dsp:spPr>
        <a:xfrm rot="2700000">
          <a:off x="1273666" y="577709"/>
          <a:ext cx="1008324" cy="1008324"/>
        </a:xfrm>
        <a:prstGeom prst="teardrop">
          <a:avLst>
            <a:gd name="adj" fmla="val 10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7E231-A17E-4891-8293-9F37F241C9DE}">
      <dsp:nvSpPr>
        <dsp:cNvPr id="0" name=""/>
        <dsp:cNvSpPr/>
      </dsp:nvSpPr>
      <dsp:spPr>
        <a:xfrm>
          <a:off x="1306009" y="610191"/>
          <a:ext cx="943638" cy="9435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1400" b="1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กข </a:t>
          </a:r>
          <a:r>
            <a:rPr lang="en-US" sz="1400" b="1" i="0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85</a:t>
          </a:r>
          <a:endParaRPr lang="en-US" sz="1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1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2</a:t>
          </a:r>
          <a:r>
            <a:rPr lang="en-US" sz="1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,</a:t>
          </a:r>
          <a:r>
            <a:rPr lang="th-TH" sz="1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9</a:t>
          </a:r>
          <a:r>
            <a:rPr lang="en-US" sz="1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98.75</a:t>
          </a:r>
          <a:r>
            <a:rPr lang="th-TH" sz="1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1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ไร่</a:t>
          </a:r>
        </a:p>
      </dsp:txBody>
      <dsp:txXfrm>
        <a:off x="1440909" y="745008"/>
        <a:ext cx="673839" cy="673904"/>
      </dsp:txXfrm>
    </dsp:sp>
    <dsp:sp modelId="{E3F2DB8E-950E-4B65-A3AD-7893114AFCFF}">
      <dsp:nvSpPr>
        <dsp:cNvPr id="0" name=""/>
        <dsp:cNvSpPr/>
      </dsp:nvSpPr>
      <dsp:spPr>
        <a:xfrm rot="2700000">
          <a:off x="229018" y="577709"/>
          <a:ext cx="1008324" cy="1008324"/>
        </a:xfrm>
        <a:prstGeom prst="teardrop">
          <a:avLst>
            <a:gd name="adj" fmla="val 10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195A8B-3D0A-4116-BBC5-D5428E4FFADE}">
      <dsp:nvSpPr>
        <dsp:cNvPr id="0" name=""/>
        <dsp:cNvSpPr/>
      </dsp:nvSpPr>
      <dsp:spPr>
        <a:xfrm>
          <a:off x="261361" y="610191"/>
          <a:ext cx="943638" cy="943537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1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กข </a:t>
          </a:r>
          <a:r>
            <a:rPr lang="en-US" sz="1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41</a:t>
          </a:r>
          <a:endParaRPr lang="th-TH" sz="1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th-TH" sz="1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60</a:t>
          </a:r>
          <a:r>
            <a:rPr lang="en-US" sz="1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,806.95</a:t>
          </a:r>
          <a:r>
            <a:rPr lang="th-TH" sz="1400" b="1" kern="1200" dirty="0">
              <a:latin typeface="TH SarabunPSK" panose="020B0500040200020003" pitchFamily="34" charset="-34"/>
              <a:cs typeface="TH SarabunPSK" panose="020B0500040200020003" pitchFamily="34" charset="-34"/>
            </a:rPr>
            <a:t> ไร่</a:t>
          </a:r>
        </a:p>
      </dsp:txBody>
      <dsp:txXfrm>
        <a:off x="396261" y="745008"/>
        <a:ext cx="673839" cy="673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>
            <a:extLst>
              <a:ext uri="{FF2B5EF4-FFF2-40B4-BE49-F238E27FC236}">
                <a16:creationId xmlns:a16="http://schemas.microsoft.com/office/drawing/2014/main" id="{7558D07E-C934-BD8C-6969-CCF5BF8D93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400" cy="50157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8C409CF4-5227-CD67-5B3C-24797A63B6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177" y="1"/>
            <a:ext cx="2985400" cy="501570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fld id="{C57D15F7-F5FB-42EA-A6F2-8B66DB3732A1}" type="datetimeFigureOut">
              <a:rPr lang="th-TH" smtClean="0"/>
              <a:t>13/05/67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D8FAC178-97B9-8664-A418-28F1A97025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8732"/>
            <a:ext cx="2985400" cy="50157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F780E3B8-73C2-9F2A-6991-5289C733FCD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177" y="9518732"/>
            <a:ext cx="2985400" cy="501570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CAA8CC58-BDB1-4A2E-A910-8F3DD2A2762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599236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0" cy="502755"/>
          </a:xfrm>
          <a:prstGeom prst="rect">
            <a:avLst/>
          </a:prstGeom>
        </p:spPr>
        <p:txBody>
          <a:bodyPr vert="horz" lIns="96615" tIns="48307" rIns="96615" bIns="4830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0" cy="502755"/>
          </a:xfrm>
          <a:prstGeom prst="rect">
            <a:avLst/>
          </a:prstGeom>
        </p:spPr>
        <p:txBody>
          <a:bodyPr vert="horz" lIns="96615" tIns="48307" rIns="96615" bIns="48307" rtlCol="0"/>
          <a:lstStyle>
            <a:lvl1pPr algn="r">
              <a:defRPr sz="1300"/>
            </a:lvl1pPr>
          </a:lstStyle>
          <a:p>
            <a:fld id="{184A2590-85B0-413B-BEE3-154B53EC7777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1863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5" tIns="48307" rIns="96615" bIns="48307" rtlCol="0" anchor="ctr"/>
          <a:lstStyle/>
          <a:p>
            <a:endParaRPr lang="en-US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817" y="4822270"/>
            <a:ext cx="5510530" cy="3945493"/>
          </a:xfrm>
          <a:prstGeom prst="rect">
            <a:avLst/>
          </a:prstGeom>
        </p:spPr>
        <p:txBody>
          <a:bodyPr vert="horz" lIns="96615" tIns="48307" rIns="96615" bIns="48307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7548"/>
            <a:ext cx="2984870" cy="502753"/>
          </a:xfrm>
          <a:prstGeom prst="rect">
            <a:avLst/>
          </a:prstGeom>
        </p:spPr>
        <p:txBody>
          <a:bodyPr vert="horz" lIns="96615" tIns="48307" rIns="96615" bIns="4830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1698" y="9517548"/>
            <a:ext cx="2984870" cy="502753"/>
          </a:xfrm>
          <a:prstGeom prst="rect">
            <a:avLst/>
          </a:prstGeom>
        </p:spPr>
        <p:txBody>
          <a:bodyPr vert="horz" lIns="96615" tIns="48307" rIns="96615" bIns="48307" rtlCol="0" anchor="b"/>
          <a:lstStyle>
            <a:lvl1pPr algn="r">
              <a:defRPr sz="1300"/>
            </a:lvl1pPr>
          </a:lstStyle>
          <a:p>
            <a:fld id="{13030202-F6E8-45BE-A4E6-83957E1BEE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7369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0CC2DEC7-BD99-ED2A-DA60-38917B664D3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7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98758E24-3625-6F01-66DF-8C659F05B48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87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A76C6-A431-7013-B0D1-AB6BE542C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7BA0A0-3D8A-81E3-FA5B-51A4959CD3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FB799D-AFC0-D215-2A24-3114C0622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6DC835D-D3CF-5DBC-027C-C5DCF1BAED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55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A76C6-A431-7013-B0D1-AB6BE542C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7BA0A0-3D8A-81E3-FA5B-51A4959CD3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FB799D-AFC0-D215-2A24-3114C0622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6DC835D-D3CF-5DBC-027C-C5DCF1BAEDE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37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0A0CFE-5BB4-F0C0-9539-E2C151697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E042D4-E1B5-1551-4C66-EBAEA23F3C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E41642-B47F-FE4D-FA55-06E0EF2B03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E9A81046-635D-1B31-7C01-0D6588ABA28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384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9BDB8-DC21-2BAD-B594-486532165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CA0FB8-7960-B7DF-B90B-AB946923EC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07EB79-FC18-1951-3FCF-AFF936F690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5D2C909-66D7-7AAC-8ABD-6734D1EBE4E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79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A9EE930-D364-EA55-BA47-11ECDC04D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8CF99893-C1E4-6DC5-0F49-10794E28A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7E069F1-7F61-B619-737C-61349E0A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3F57F639-2156-3383-B398-CED98698C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A9A4BAE8-4DCA-DD68-F770-187AEC16E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1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28822B5-5859-AE0A-EDB2-CC305FE32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C1E2059-63A6-D433-81C1-5194D6C4C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3126DE0-BA89-0321-3B58-E93AD447D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981E121-E1DB-D694-325F-ED17BD5D0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D2AFFEE-3E81-D9DE-90CB-BF03A52F8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122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E04F1DE2-5548-D817-393E-FCD6A5D122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603859DF-9790-96E1-41DC-D2224B3A3D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31BADB05-D4A0-94C7-7777-9AFF0E171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CB737A8-83E2-93CC-6805-CDE71769E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65A42EC-D3C2-728A-10B3-9413976D7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467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래픽 7">
            <a:extLst>
              <a:ext uri="{FF2B5EF4-FFF2-40B4-BE49-F238E27FC236}">
                <a16:creationId xmlns:a16="http://schemas.microsoft.com/office/drawing/2014/main" id="{0FA7E9A7-4D83-4CFB-B0C5-B25B64274EDD}"/>
              </a:ext>
            </a:extLst>
          </p:cNvPr>
          <p:cNvSpPr/>
          <p:nvPr userDrawn="1"/>
        </p:nvSpPr>
        <p:spPr>
          <a:xfrm flipH="1">
            <a:off x="21" y="0"/>
            <a:ext cx="2021085" cy="1357169"/>
          </a:xfrm>
          <a:custGeom>
            <a:avLst/>
            <a:gdLst>
              <a:gd name="connsiteX0" fmla="*/ 7799 w 2021085"/>
              <a:gd name="connsiteY0" fmla="*/ 0 h 1357169"/>
              <a:gd name="connsiteX1" fmla="*/ 4145 w 2021085"/>
              <a:gd name="connsiteY1" fmla="*/ 138133 h 1357169"/>
              <a:gd name="connsiteX2" fmla="*/ 266567 w 2021085"/>
              <a:gd name="connsiteY2" fmla="*/ 503819 h 1357169"/>
              <a:gd name="connsiteX3" fmla="*/ 755450 w 2021085"/>
              <a:gd name="connsiteY3" fmla="*/ 530868 h 1357169"/>
              <a:gd name="connsiteX4" fmla="*/ 1398620 w 2021085"/>
              <a:gd name="connsiteY4" fmla="*/ 654900 h 1357169"/>
              <a:gd name="connsiteX5" fmla="*/ 1636940 w 2021085"/>
              <a:gd name="connsiteY5" fmla="*/ 1018983 h 1357169"/>
              <a:gd name="connsiteX6" fmla="*/ 2017240 w 2021085"/>
              <a:gd name="connsiteY6" fmla="*/ 1356080 h 1357169"/>
              <a:gd name="connsiteX7" fmla="*/ 2021086 w 2021085"/>
              <a:gd name="connsiteY7" fmla="*/ 1357169 h 1357169"/>
              <a:gd name="connsiteX8" fmla="*/ 2021086 w 2021085"/>
              <a:gd name="connsiteY8" fmla="*/ 0 h 1357169"/>
              <a:gd name="connsiteX9" fmla="*/ 7799 w 2021085"/>
              <a:gd name="connsiteY9" fmla="*/ 0 h 13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21085" h="1357169">
                <a:moveTo>
                  <a:pt x="7799" y="0"/>
                </a:moveTo>
                <a:cubicBezTo>
                  <a:pt x="-855" y="44036"/>
                  <a:pt x="-2649" y="90187"/>
                  <a:pt x="4145" y="138133"/>
                </a:cubicBezTo>
                <a:cubicBezTo>
                  <a:pt x="26452" y="296009"/>
                  <a:pt x="134202" y="422541"/>
                  <a:pt x="266567" y="503819"/>
                </a:cubicBezTo>
                <a:cubicBezTo>
                  <a:pt x="423353" y="600095"/>
                  <a:pt x="585331" y="577468"/>
                  <a:pt x="755450" y="530868"/>
                </a:cubicBezTo>
                <a:cubicBezTo>
                  <a:pt x="999667" y="464013"/>
                  <a:pt x="1216450" y="451578"/>
                  <a:pt x="1398620" y="654900"/>
                </a:cubicBezTo>
                <a:cubicBezTo>
                  <a:pt x="1495538" y="763099"/>
                  <a:pt x="1559765" y="895848"/>
                  <a:pt x="1636940" y="1018983"/>
                </a:cubicBezTo>
                <a:cubicBezTo>
                  <a:pt x="1725269" y="1159937"/>
                  <a:pt x="1852954" y="1305890"/>
                  <a:pt x="2017240" y="1356080"/>
                </a:cubicBezTo>
                <a:cubicBezTo>
                  <a:pt x="2018522" y="1356464"/>
                  <a:pt x="2019804" y="1356785"/>
                  <a:pt x="2021086" y="1357169"/>
                </a:cubicBezTo>
                <a:lnTo>
                  <a:pt x="2021086" y="0"/>
                </a:lnTo>
                <a:lnTo>
                  <a:pt x="7799" y="0"/>
                </a:lnTo>
                <a:close/>
              </a:path>
            </a:pathLst>
          </a:custGeom>
          <a:gradFill>
            <a:gsLst>
              <a:gs pos="1000">
                <a:schemeClr val="accent3"/>
              </a:gs>
              <a:gs pos="100000">
                <a:schemeClr val="accent4">
                  <a:alpha val="65000"/>
                </a:schemeClr>
              </a:gs>
            </a:gsLst>
            <a:lin ang="5400000" scaled="1"/>
          </a:gradFill>
          <a:ln w="2502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0EA295-3DF3-4643-A88C-1EF3C0D61232}"/>
              </a:ext>
            </a:extLst>
          </p:cNvPr>
          <p:cNvGrpSpPr/>
          <p:nvPr userDrawn="1"/>
        </p:nvGrpSpPr>
        <p:grpSpPr>
          <a:xfrm rot="16200000">
            <a:off x="10657385" y="5323385"/>
            <a:ext cx="1352253" cy="1716977"/>
            <a:chOff x="6870700" y="2844792"/>
            <a:chExt cx="1352253" cy="1716977"/>
          </a:xfrm>
        </p:grpSpPr>
        <p:pic>
          <p:nvPicPr>
            <p:cNvPr id="3" name="그래픽 9">
              <a:extLst>
                <a:ext uri="{FF2B5EF4-FFF2-40B4-BE49-F238E27FC236}">
                  <a16:creationId xmlns:a16="http://schemas.microsoft.com/office/drawing/2014/main" id="{B502D165-EBD2-4B14-81FB-847EE514777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52890" b="27017"/>
            <a:stretch/>
          </p:blipFill>
          <p:spPr>
            <a:xfrm>
              <a:off x="6870700" y="3905842"/>
              <a:ext cx="677566" cy="653458"/>
            </a:xfrm>
            <a:prstGeom prst="rect">
              <a:avLst/>
            </a:prstGeom>
          </p:spPr>
        </p:pic>
        <p:sp>
          <p:nvSpPr>
            <p:cNvPr id="6" name="그래픽 4">
              <a:extLst>
                <a:ext uri="{FF2B5EF4-FFF2-40B4-BE49-F238E27FC236}">
                  <a16:creationId xmlns:a16="http://schemas.microsoft.com/office/drawing/2014/main" id="{544281CD-9144-4FC2-B2F1-A212767B63FC}"/>
                </a:ext>
              </a:extLst>
            </p:cNvPr>
            <p:cNvSpPr/>
            <p:nvPr userDrawn="1"/>
          </p:nvSpPr>
          <p:spPr>
            <a:xfrm>
              <a:off x="6870701" y="2844792"/>
              <a:ext cx="1352252" cy="1716977"/>
            </a:xfrm>
            <a:custGeom>
              <a:avLst/>
              <a:gdLst>
                <a:gd name="connsiteX0" fmla="*/ 1223136 w 1352252"/>
                <a:gd name="connsiteY0" fmla="*/ 1440112 h 1716977"/>
                <a:gd name="connsiteX1" fmla="*/ 1005342 w 1352252"/>
                <a:gd name="connsiteY1" fmla="*/ 1223890 h 1716977"/>
                <a:gd name="connsiteX2" fmla="*/ 743824 w 1352252"/>
                <a:gd name="connsiteY2" fmla="*/ 201030 h 1716977"/>
                <a:gd name="connsiteX3" fmla="*/ 180734 w 1352252"/>
                <a:gd name="connsiteY3" fmla="*/ 15579 h 1716977"/>
                <a:gd name="connsiteX4" fmla="*/ 0 w 1352252"/>
                <a:gd name="connsiteY4" fmla="*/ 87603 h 1716977"/>
                <a:gd name="connsiteX5" fmla="*/ 0 w 1352252"/>
                <a:gd name="connsiteY5" fmla="*/ 1716978 h 1716977"/>
                <a:gd name="connsiteX6" fmla="*/ 1351087 w 1352252"/>
                <a:gd name="connsiteY6" fmla="*/ 1716978 h 1716977"/>
                <a:gd name="connsiteX7" fmla="*/ 1351836 w 1352252"/>
                <a:gd name="connsiteY7" fmla="*/ 1709117 h 1716977"/>
                <a:gd name="connsiteX8" fmla="*/ 1223136 w 1352252"/>
                <a:gd name="connsiteY8" fmla="*/ 1440112 h 17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252" h="1716977">
                  <a:moveTo>
                    <a:pt x="1223136" y="1440112"/>
                  </a:moveTo>
                  <a:cubicBezTo>
                    <a:pt x="1150812" y="1367564"/>
                    <a:pt x="1065537" y="1306845"/>
                    <a:pt x="1005342" y="1223890"/>
                  </a:cubicBezTo>
                  <a:cubicBezTo>
                    <a:pt x="795559" y="934971"/>
                    <a:pt x="956452" y="488003"/>
                    <a:pt x="743824" y="201030"/>
                  </a:cubicBezTo>
                  <a:cubicBezTo>
                    <a:pt x="619167" y="32949"/>
                    <a:pt x="384303" y="-33011"/>
                    <a:pt x="180734" y="15579"/>
                  </a:cubicBezTo>
                  <a:cubicBezTo>
                    <a:pt x="120839" y="29879"/>
                    <a:pt x="59147" y="54885"/>
                    <a:pt x="0" y="87603"/>
                  </a:cubicBezTo>
                  <a:lnTo>
                    <a:pt x="0" y="1716978"/>
                  </a:lnTo>
                  <a:lnTo>
                    <a:pt x="1351087" y="1716978"/>
                  </a:lnTo>
                  <a:cubicBezTo>
                    <a:pt x="1351312" y="1714357"/>
                    <a:pt x="1351686" y="1711737"/>
                    <a:pt x="1351836" y="1709117"/>
                  </a:cubicBezTo>
                  <a:cubicBezTo>
                    <a:pt x="1357975" y="1606846"/>
                    <a:pt x="1295459" y="1512735"/>
                    <a:pt x="1223136" y="1440112"/>
                  </a:cubicBezTo>
                  <a:close/>
                </a:path>
              </a:pathLst>
            </a:custGeom>
            <a:gradFill>
              <a:gsLst>
                <a:gs pos="1000">
                  <a:schemeClr val="accent3"/>
                </a:gs>
                <a:gs pos="100000">
                  <a:schemeClr val="accent4">
                    <a:alpha val="65000"/>
                  </a:schemeClr>
                </a:gs>
              </a:gsLst>
              <a:lin ang="5400000" scaled="1"/>
            </a:gradFill>
            <a:ln w="25020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656214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B723A71-3153-3460-8133-9F627AB3B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20971DB2-1F16-0D46-46F4-0C5015AC14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87EBF92-80E6-E376-703A-C8FBE2426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54B7C6FA-7361-FFE3-4BD2-6D4BD413F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C99A21BF-7813-66DA-D11F-4EBDCF86A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21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308F0F5-BF33-59BA-23AE-06F76F0DC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82E72A1E-9DB2-74DA-34D8-E603D98A0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426C36B1-2A4D-589B-68CD-42D1FDACC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1DB515F-5795-79D4-AADB-D1F37B2A8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8B961A0-D675-6AAA-52C9-BC0D9FCE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8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B2242B1-7080-CEEB-4416-72ED712AD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5C73A2F-BC05-039D-C950-B168EDCF2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D3E1660-5CC9-3BBD-5CBF-8540CD3FC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401DA39-BC37-AF15-C166-C24DB1EAF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5083039A-9A28-5ABD-FCFA-CBC3F0F63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72657634-3035-5747-75AF-E93FD78EE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68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E65E206-C0D0-B699-1BA5-4728089E5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0FA6B927-7DF0-C657-32BE-6B9681296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A7127254-9D78-7020-1B4D-B93C82034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5CEE5D31-2A6A-9722-BECC-DDFA1609FE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91412383-732A-B602-F181-3C194C507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4247273-1BC4-A87D-B6D4-0613231B6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6AACEB17-F602-5D0C-0D62-CA230161A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75549AC1-8F75-12A8-C0A4-3F57B5B83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2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0ADA857-1789-6936-8E0E-9B64C7DE4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0FCB4D31-7FD8-AE13-3BF4-60E43B7D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C3AD5190-82BC-E5A8-5091-3AADC5B99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3826122D-FBCF-F4BA-3C5C-A4A41E65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65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C4D24C0D-A8F4-811B-ED3A-5E00E8569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EFFFDB6C-7A4B-6746-6B45-31428F23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BE55C9D-4515-9B1D-2E4C-E602B8869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595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FA1FC68-1BBF-DA48-64BE-95EDB223C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D83F7B3-3400-9CBF-CCA0-61E1AD9C77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E3377CB4-615E-615E-E492-AA33D1A438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8ADB0745-219A-261D-4595-EF4A0EA49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41EC663-616B-5807-5CA6-F77A1EFC9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22CACB9A-2E8B-D3A5-0510-B4BD37A2E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3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5D7F7B3-5591-06E8-A148-5C0DB3205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571587ED-583E-B841-966D-8856E0C1FC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BEBA43D8-A900-9308-3446-227D087E0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4AE51899-3967-F02D-BAEA-76145554E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D357B864-6E1E-DAC3-2790-512BCDA72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605766F-F8B0-BF80-AA71-5211D61DA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97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9F5CD976-603D-72F6-4DD8-B4422E3CB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B3F2C33A-A49B-8D74-86B0-D5F45380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BDB4D80F-976F-FC3C-282D-565CF5A1B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CE4FC-9A39-4DE5-B39B-543CD3724521}" type="datetimeFigureOut">
              <a:rPr lang="en-US" smtClean="0"/>
              <a:t>5/13/2024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3BA9A13-32DA-7EAE-F7C4-A2D2B0645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05863C4E-3A48-2B65-AF8A-DE6C65B59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6DFAE-3E58-48E4-9F6C-5B04AFF4BB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5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05AD1CB9-868E-4B96-BBBD-362C2EEBA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FBC34EF0-F95A-41DD-82FE-EA00206A1AFD}"/>
              </a:ext>
            </a:extLst>
          </p:cNvPr>
          <p:cNvSpPr/>
          <p:nvPr/>
        </p:nvSpPr>
        <p:spPr>
          <a:xfrm>
            <a:off x="1804345" y="2114735"/>
            <a:ext cx="9230745" cy="2447491"/>
          </a:xfrm>
          <a:prstGeom prst="rect">
            <a:avLst/>
          </a:prstGeom>
          <a:solidFill>
            <a:srgbClr val="E8F8ED">
              <a:alpha val="44000"/>
            </a:srgbClr>
          </a:solidFill>
          <a:ln w="9525" cap="flat">
            <a:noFill/>
            <a:prstDash val="solid"/>
            <a:miter/>
          </a:ln>
          <a:effectLst>
            <a:softEdge rad="317500"/>
          </a:effectLst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1" name="ชื่อเรื่อง 1">
            <a:extLst>
              <a:ext uri="{FF2B5EF4-FFF2-40B4-BE49-F238E27FC236}">
                <a16:creationId xmlns:a16="http://schemas.microsoft.com/office/drawing/2014/main" id="{5CA65361-FF67-4691-946A-91283CFBE27F}"/>
              </a:ext>
            </a:extLst>
          </p:cNvPr>
          <p:cNvSpPr txBox="1">
            <a:spLocks/>
          </p:cNvSpPr>
          <p:nvPr/>
        </p:nvSpPr>
        <p:spPr>
          <a:xfrm>
            <a:off x="1156910" y="2211737"/>
            <a:ext cx="10216459" cy="2434525"/>
          </a:xfrm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0000" endA="300" endPos="90000" dir="5400000" sy="-100000" algn="bl" rotWithShape="0"/>
          </a:effectLst>
        </p:spPr>
        <p:txBody>
          <a:bodyPr wrap="square" tIns="144000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ข้อมูลสถานการณ์การปลูกข้าวและสถานการณ์น้ำ</a:t>
            </a:r>
          </a:p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ในพื้นที่การเกษตร อำเภอผักไห่ </a:t>
            </a:r>
          </a:p>
          <a:p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 </a:t>
            </a:r>
            <a:r>
              <a:rPr lang="en-US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4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 2567</a:t>
            </a:r>
          </a:p>
          <a:p>
            <a:endParaRPr lang="th-TH" sz="4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" name="Picture 2" descr="ตราสัญลักษณ์ จังหวัดพระนครศรีอยุธยา">
            <a:extLst>
              <a:ext uri="{FF2B5EF4-FFF2-40B4-BE49-F238E27FC236}">
                <a16:creationId xmlns:a16="http://schemas.microsoft.com/office/drawing/2014/main" id="{30B6FF61-2F1B-87BD-94AD-6B21F576B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161" y="617854"/>
            <a:ext cx="1779857" cy="162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ownload LOGO - ศูนย์ข่าวกรมส่งเสริมการเกษตร">
            <a:extLst>
              <a:ext uri="{FF2B5EF4-FFF2-40B4-BE49-F238E27FC236}">
                <a16:creationId xmlns:a16="http://schemas.microsoft.com/office/drawing/2014/main" id="{7E864198-797D-B479-9DD8-1B8451239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336" y="500493"/>
            <a:ext cx="1779857" cy="185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095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8768A429-BD64-6C72-838C-CD06181919DD}"/>
              </a:ext>
            </a:extLst>
          </p:cNvPr>
          <p:cNvSpPr txBox="1"/>
          <p:nvPr/>
        </p:nvSpPr>
        <p:spPr>
          <a:xfrm>
            <a:off x="595930" y="216116"/>
            <a:ext cx="5956819" cy="892552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สถานการณ์การเพาะปลูกข้าวประจำปี 2567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 2567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4EA43663-D082-F951-C146-078F0C5807F0}"/>
              </a:ext>
            </a:extLst>
          </p:cNvPr>
          <p:cNvSpPr txBox="1"/>
          <p:nvPr/>
        </p:nvSpPr>
        <p:spPr>
          <a:xfrm>
            <a:off x="534904" y="1241582"/>
            <a:ext cx="3362393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พื้นที่นาข้าวของสำนักงานเกษตรอำเภอผักไห่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(ข้อมูลพื้นฐาน ณ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31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2566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23" name="สี่เหลี่ยมผืนผ้า: มุมมน 22">
            <a:extLst>
              <a:ext uri="{FF2B5EF4-FFF2-40B4-BE49-F238E27FC236}">
                <a16:creationId xmlns:a16="http://schemas.microsoft.com/office/drawing/2014/main" id="{1DBA19E2-8BD8-018F-5BBA-9ABAA009901D}"/>
              </a:ext>
            </a:extLst>
          </p:cNvPr>
          <p:cNvSpPr/>
          <p:nvPr/>
        </p:nvSpPr>
        <p:spPr>
          <a:xfrm>
            <a:off x="4542106" y="1296750"/>
            <a:ext cx="2194243" cy="601367"/>
          </a:xfrm>
          <a:prstGeom prst="roundRect">
            <a:avLst/>
          </a:prstGeom>
          <a:ln w="38100"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1733B0AC-C337-3B33-C6E2-9F962992B369}"/>
              </a:ext>
            </a:extLst>
          </p:cNvPr>
          <p:cNvSpPr txBox="1"/>
          <p:nvPr/>
        </p:nvSpPr>
        <p:spPr>
          <a:xfrm>
            <a:off x="4536930" y="1342218"/>
            <a:ext cx="20537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71,024.95 ไร่</a:t>
            </a:r>
          </a:p>
        </p:txBody>
      </p:sp>
      <p:sp>
        <p:nvSpPr>
          <p:cNvPr id="33" name="กล่องข้อความ 32">
            <a:extLst>
              <a:ext uri="{FF2B5EF4-FFF2-40B4-BE49-F238E27FC236}">
                <a16:creationId xmlns:a16="http://schemas.microsoft.com/office/drawing/2014/main" id="{5BBF3A1C-AE8F-A3BA-0CDD-B5F6DDA330A0}"/>
              </a:ext>
            </a:extLst>
          </p:cNvPr>
          <p:cNvSpPr txBox="1"/>
          <p:nvPr/>
        </p:nvSpPr>
        <p:spPr>
          <a:xfrm>
            <a:off x="7771996" y="132499"/>
            <a:ext cx="3903736" cy="954107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สถานการณ์การปลูกข้าวนาปรัง 2566/67</a:t>
            </a:r>
          </a:p>
          <a:p>
            <a:pPr algn="ctr"/>
            <a:r>
              <a:rPr lang="th-TH" sz="16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จากรายงานรายสัปดาห์สำนักงานเกษตรอำเภอผักไห่ </a:t>
            </a:r>
          </a:p>
          <a:p>
            <a:pPr algn="ctr"/>
            <a:r>
              <a:rPr lang="th-TH" sz="16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en-US" sz="16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16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 </a:t>
            </a:r>
            <a:r>
              <a:rPr lang="en-US" sz="1600" b="1" dirty="0">
                <a:ln/>
                <a:latin typeface="TH SarabunPSK" panose="020B0500040200020003" pitchFamily="34" charset="-34"/>
                <a:cs typeface="TH SarabunPSK" panose="020B0500040200020003" pitchFamily="34" charset="-34"/>
              </a:rPr>
              <a:t>2567</a:t>
            </a:r>
            <a:endParaRPr lang="th-TH" sz="1600" b="1" dirty="0">
              <a:ln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E9BF3EEF-2E79-1B87-A95E-8D5BBBD55990}"/>
              </a:ext>
            </a:extLst>
          </p:cNvPr>
          <p:cNvSpPr txBox="1"/>
          <p:nvPr/>
        </p:nvSpPr>
        <p:spPr>
          <a:xfrm>
            <a:off x="7894144" y="1140273"/>
            <a:ext cx="1652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68,879.95 ไร่</a:t>
            </a:r>
          </a:p>
        </p:txBody>
      </p:sp>
      <p:sp>
        <p:nvSpPr>
          <p:cNvPr id="35" name="สี่เหลี่ยมผืนผ้า: มุมมน 34">
            <a:extLst>
              <a:ext uri="{FF2B5EF4-FFF2-40B4-BE49-F238E27FC236}">
                <a16:creationId xmlns:a16="http://schemas.microsoft.com/office/drawing/2014/main" id="{43F705C8-7298-317A-5D2E-BCF5322D149C}"/>
              </a:ext>
            </a:extLst>
          </p:cNvPr>
          <p:cNvSpPr/>
          <p:nvPr/>
        </p:nvSpPr>
        <p:spPr>
          <a:xfrm>
            <a:off x="8019406" y="1153289"/>
            <a:ext cx="1507771" cy="390035"/>
          </a:xfrm>
          <a:prstGeom prst="roundRect">
            <a:avLst/>
          </a:prstGeom>
          <a:noFill/>
          <a:ln w="38100" cap="flat" cmpd="sng" algn="ctr">
            <a:solidFill>
              <a:schemeClr val="accent6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id="{922CC393-A795-9887-585E-3AA4990C4518}"/>
              </a:ext>
            </a:extLst>
          </p:cNvPr>
          <p:cNvCxnSpPr>
            <a:cxnSpLocks/>
          </p:cNvCxnSpPr>
          <p:nvPr/>
        </p:nvCxnSpPr>
        <p:spPr>
          <a:xfrm flipH="1">
            <a:off x="7090918" y="879102"/>
            <a:ext cx="1" cy="5889946"/>
          </a:xfrm>
          <a:prstGeom prst="line">
            <a:avLst/>
          </a:prstGeom>
          <a:ln w="38100" cap="flat" cmpd="sng" algn="ctr">
            <a:solidFill>
              <a:srgbClr val="00206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57" name="ตาราง 28">
            <a:extLst>
              <a:ext uri="{FF2B5EF4-FFF2-40B4-BE49-F238E27FC236}">
                <a16:creationId xmlns:a16="http://schemas.microsoft.com/office/drawing/2014/main" id="{242CF9E7-9FAD-4540-BC1E-2D5C96FF64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67542"/>
              </p:ext>
            </p:extLst>
          </p:nvPr>
        </p:nvGraphicFramePr>
        <p:xfrm>
          <a:off x="7264029" y="2131618"/>
          <a:ext cx="4817511" cy="9087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6102">
                  <a:extLst>
                    <a:ext uri="{9D8B030D-6E8A-4147-A177-3AD203B41FA5}">
                      <a16:colId xmlns:a16="http://schemas.microsoft.com/office/drawing/2014/main" val="2502339095"/>
                    </a:ext>
                  </a:extLst>
                </a:gridCol>
                <a:gridCol w="566102">
                  <a:extLst>
                    <a:ext uri="{9D8B030D-6E8A-4147-A177-3AD203B41FA5}">
                      <a16:colId xmlns:a16="http://schemas.microsoft.com/office/drawing/2014/main" val="3253998913"/>
                    </a:ext>
                  </a:extLst>
                </a:gridCol>
                <a:gridCol w="586854">
                  <a:extLst>
                    <a:ext uri="{9D8B030D-6E8A-4147-A177-3AD203B41FA5}">
                      <a16:colId xmlns:a16="http://schemas.microsoft.com/office/drawing/2014/main" val="2034421699"/>
                    </a:ext>
                  </a:extLst>
                </a:gridCol>
                <a:gridCol w="696035">
                  <a:extLst>
                    <a:ext uri="{9D8B030D-6E8A-4147-A177-3AD203B41FA5}">
                      <a16:colId xmlns:a16="http://schemas.microsoft.com/office/drawing/2014/main" val="3383698225"/>
                    </a:ext>
                  </a:extLst>
                </a:gridCol>
                <a:gridCol w="586854">
                  <a:extLst>
                    <a:ext uri="{9D8B030D-6E8A-4147-A177-3AD203B41FA5}">
                      <a16:colId xmlns:a16="http://schemas.microsoft.com/office/drawing/2014/main" val="3311629330"/>
                    </a:ext>
                  </a:extLst>
                </a:gridCol>
                <a:gridCol w="627797">
                  <a:extLst>
                    <a:ext uri="{9D8B030D-6E8A-4147-A177-3AD203B41FA5}">
                      <a16:colId xmlns:a16="http://schemas.microsoft.com/office/drawing/2014/main" val="3534569375"/>
                    </a:ext>
                  </a:extLst>
                </a:gridCol>
                <a:gridCol w="621665">
                  <a:extLst>
                    <a:ext uri="{9D8B030D-6E8A-4147-A177-3AD203B41FA5}">
                      <a16:colId xmlns:a16="http://schemas.microsoft.com/office/drawing/2014/main" val="3934673689"/>
                    </a:ext>
                  </a:extLst>
                </a:gridCol>
                <a:gridCol w="566102">
                  <a:extLst>
                    <a:ext uri="{9D8B030D-6E8A-4147-A177-3AD203B41FA5}">
                      <a16:colId xmlns:a16="http://schemas.microsoft.com/office/drawing/2014/main" val="1231930501"/>
                    </a:ext>
                  </a:extLst>
                </a:gridCol>
              </a:tblGrid>
              <a:tr h="29815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พื้นที่ปลูกข้าวนาปรัง ปีการผลิต 2566/67 รายตำบล (ไร่)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182703"/>
                  </a:ext>
                </a:extLst>
              </a:tr>
              <a:tr h="2981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อมฤต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ผักไห่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ตาลาน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ลาดน้ำเค็ม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โคกช้าง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บ้านแค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นาคู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หน้าโคก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75288735"/>
                  </a:ext>
                </a:extLst>
              </a:tr>
              <a:tr h="29815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3,150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2,504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,735.75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,042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,440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957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6,938.50 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1,750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6584420"/>
                  </a:ext>
                </a:extLst>
              </a:tr>
            </a:tbl>
          </a:graphicData>
        </a:graphic>
      </p:graphicFrame>
      <p:graphicFrame>
        <p:nvGraphicFramePr>
          <p:cNvPr id="58" name="ตาราง 30">
            <a:extLst>
              <a:ext uri="{FF2B5EF4-FFF2-40B4-BE49-F238E27FC236}">
                <a16:creationId xmlns:a16="http://schemas.microsoft.com/office/drawing/2014/main" id="{555B5C72-830A-446B-BE24-73BDE2DC2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488848"/>
              </p:ext>
            </p:extLst>
          </p:nvPr>
        </p:nvGraphicFramePr>
        <p:xfrm>
          <a:off x="7264810" y="3148584"/>
          <a:ext cx="4845681" cy="9102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4753">
                  <a:extLst>
                    <a:ext uri="{9D8B030D-6E8A-4147-A177-3AD203B41FA5}">
                      <a16:colId xmlns:a16="http://schemas.microsoft.com/office/drawing/2014/main" val="1806240626"/>
                    </a:ext>
                  </a:extLst>
                </a:gridCol>
                <a:gridCol w="659305">
                  <a:extLst>
                    <a:ext uri="{9D8B030D-6E8A-4147-A177-3AD203B41FA5}">
                      <a16:colId xmlns:a16="http://schemas.microsoft.com/office/drawing/2014/main" val="668021124"/>
                    </a:ext>
                  </a:extLst>
                </a:gridCol>
                <a:gridCol w="455120">
                  <a:extLst>
                    <a:ext uri="{9D8B030D-6E8A-4147-A177-3AD203B41FA5}">
                      <a16:colId xmlns:a16="http://schemas.microsoft.com/office/drawing/2014/main" val="919058846"/>
                    </a:ext>
                  </a:extLst>
                </a:gridCol>
                <a:gridCol w="700087">
                  <a:extLst>
                    <a:ext uri="{9D8B030D-6E8A-4147-A177-3AD203B41FA5}">
                      <a16:colId xmlns:a16="http://schemas.microsoft.com/office/drawing/2014/main" val="1458606962"/>
                    </a:ext>
                  </a:extLst>
                </a:gridCol>
                <a:gridCol w="393169">
                  <a:extLst>
                    <a:ext uri="{9D8B030D-6E8A-4147-A177-3AD203B41FA5}">
                      <a16:colId xmlns:a16="http://schemas.microsoft.com/office/drawing/2014/main" val="3431452394"/>
                    </a:ext>
                  </a:extLst>
                </a:gridCol>
                <a:gridCol w="596265">
                  <a:extLst>
                    <a:ext uri="{9D8B030D-6E8A-4147-A177-3AD203B41FA5}">
                      <a16:colId xmlns:a16="http://schemas.microsoft.com/office/drawing/2014/main" val="3498324568"/>
                    </a:ext>
                  </a:extLst>
                </a:gridCol>
                <a:gridCol w="604202">
                  <a:extLst>
                    <a:ext uri="{9D8B030D-6E8A-4147-A177-3AD203B41FA5}">
                      <a16:colId xmlns:a16="http://schemas.microsoft.com/office/drawing/2014/main" val="2324091648"/>
                    </a:ext>
                  </a:extLst>
                </a:gridCol>
                <a:gridCol w="772780">
                  <a:extLst>
                    <a:ext uri="{9D8B030D-6E8A-4147-A177-3AD203B41FA5}">
                      <a16:colId xmlns:a16="http://schemas.microsoft.com/office/drawing/2014/main" val="2941401679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พื้นที่ปลูกข้าวนาปรัง ปีการผลิต 2566/67 รายอำเภอ (ไร่)</a:t>
                      </a: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033964"/>
                  </a:ext>
                </a:extLst>
              </a:tr>
              <a:tr h="34423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ลำตะเคียน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ดอนลาน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จักราช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ท่าดินแดง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กุฎี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บ้านใหญ่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ลาดชิด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หนองน้ำใหญ่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619678520"/>
                  </a:ext>
                </a:extLst>
              </a:tr>
              <a:tr h="2536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5,850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6,804.75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5,770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5,090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642</a:t>
                      </a:r>
                    </a:p>
                  </a:txBody>
                  <a:tcPr marL="7620" marR="7620" marT="7620" marB="0"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40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,941.75</a:t>
                      </a:r>
                      <a:endParaRPr lang="th-TH" sz="140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9,214.20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,050</a:t>
                      </a:r>
                      <a:endParaRPr lang="th-TH" sz="14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21659902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EE46B16-3E24-4F77-843E-2D0794EBD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346312"/>
              </p:ext>
            </p:extLst>
          </p:nvPr>
        </p:nvGraphicFramePr>
        <p:xfrm>
          <a:off x="7215902" y="4118640"/>
          <a:ext cx="4841419" cy="129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468">
                  <a:extLst>
                    <a:ext uri="{9D8B030D-6E8A-4147-A177-3AD203B41FA5}">
                      <a16:colId xmlns:a16="http://schemas.microsoft.com/office/drawing/2014/main" val="3587151156"/>
                    </a:ext>
                  </a:extLst>
                </a:gridCol>
                <a:gridCol w="1505268">
                  <a:extLst>
                    <a:ext uri="{9D8B030D-6E8A-4147-A177-3AD203B41FA5}">
                      <a16:colId xmlns:a16="http://schemas.microsoft.com/office/drawing/2014/main" val="703268705"/>
                    </a:ext>
                  </a:extLst>
                </a:gridCol>
                <a:gridCol w="1754683">
                  <a:extLst>
                    <a:ext uri="{9D8B030D-6E8A-4147-A177-3AD203B41FA5}">
                      <a16:colId xmlns:a16="http://schemas.microsoft.com/office/drawing/2014/main" val="3453532637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เดือนที่คาดว่าจะเก็บเกี่ยว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9542117"/>
                  </a:ext>
                </a:extLst>
              </a:tr>
              <a:tr h="46458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30 </a:t>
                      </a:r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เมษายน</a:t>
                      </a:r>
                    </a:p>
                    <a:p>
                      <a:pPr algn="ctr"/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(อายุข้าว 120 วัน)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พฤษภาคม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(อายุข้าว 90 – </a:t>
                      </a:r>
                      <a:r>
                        <a:rPr lang="en-US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11</a:t>
                      </a:r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9 วัน)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มิถุนายน</a:t>
                      </a:r>
                    </a:p>
                    <a:p>
                      <a:pPr algn="ctr"/>
                      <a:r>
                        <a:rPr lang="th-TH" sz="14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(อายุข้าวน้อยกว่า 90 วัน)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634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600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889691"/>
                  </a:ext>
                </a:extLst>
              </a:tr>
            </a:tbl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81A6B234-7BA5-473C-A730-7FFEC47E0A35}"/>
              </a:ext>
            </a:extLst>
          </p:cNvPr>
          <p:cNvSpPr/>
          <p:nvPr/>
        </p:nvSpPr>
        <p:spPr>
          <a:xfrm>
            <a:off x="8591314" y="5409585"/>
            <a:ext cx="2219417" cy="338554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พันธุ์ข้าวที่ปลูกมากที่สุด</a:t>
            </a:r>
            <a:endParaRPr lang="en-US" sz="1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9C811CE-E06C-4692-9270-038482E67B26}"/>
              </a:ext>
            </a:extLst>
          </p:cNvPr>
          <p:cNvSpPr/>
          <p:nvPr/>
        </p:nvSpPr>
        <p:spPr>
          <a:xfrm>
            <a:off x="4090139" y="1430627"/>
            <a:ext cx="446582" cy="40011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C47891F4-602F-4E85-A0A7-B77CC7564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2697171"/>
              </p:ext>
            </p:extLst>
          </p:nvPr>
        </p:nvGraphicFramePr>
        <p:xfrm>
          <a:off x="7918075" y="5218609"/>
          <a:ext cx="3348044" cy="2163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9507F9D6-A5EF-2C7F-D963-F7E06897210F}"/>
              </a:ext>
            </a:extLst>
          </p:cNvPr>
          <p:cNvSpPr txBox="1"/>
          <p:nvPr/>
        </p:nvSpPr>
        <p:spPr>
          <a:xfrm>
            <a:off x="7140273" y="1179131"/>
            <a:ext cx="9265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91CC0F7B-5207-3D50-FAD2-6B5687592579}"/>
              </a:ext>
            </a:extLst>
          </p:cNvPr>
          <p:cNvSpPr txBox="1"/>
          <p:nvPr/>
        </p:nvSpPr>
        <p:spPr>
          <a:xfrm>
            <a:off x="10644543" y="1120003"/>
            <a:ext cx="1434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 </a:t>
            </a:r>
            <a:r>
              <a:rPr lang="th-TH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ไร่</a:t>
            </a:r>
          </a:p>
        </p:txBody>
      </p:sp>
      <p:sp>
        <p:nvSpPr>
          <p:cNvPr id="6" name="สี่เหลี่ยมผืนผ้า: มุมมน 5">
            <a:extLst>
              <a:ext uri="{FF2B5EF4-FFF2-40B4-BE49-F238E27FC236}">
                <a16:creationId xmlns:a16="http://schemas.microsoft.com/office/drawing/2014/main" id="{AB4FFF92-BCE4-9A7C-9416-DBD0E90DD7E1}"/>
              </a:ext>
            </a:extLst>
          </p:cNvPr>
          <p:cNvSpPr/>
          <p:nvPr/>
        </p:nvSpPr>
        <p:spPr>
          <a:xfrm>
            <a:off x="10668396" y="1140745"/>
            <a:ext cx="1409328" cy="400110"/>
          </a:xfrm>
          <a:prstGeom prst="roundRect">
            <a:avLst/>
          </a:prstGeom>
          <a:noFill/>
          <a:ln w="38100" cap="flat" cmpd="sng" algn="ctr">
            <a:solidFill>
              <a:srgbClr val="70AD47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FE15A515-D16B-F7C7-1102-B26CB4EF0437}"/>
              </a:ext>
            </a:extLst>
          </p:cNvPr>
          <p:cNvSpPr txBox="1"/>
          <p:nvPr/>
        </p:nvSpPr>
        <p:spPr>
          <a:xfrm>
            <a:off x="9558906" y="1193865"/>
            <a:ext cx="12090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พื้นที่ยืนต้น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9410F1BE-EE32-55AE-8D48-2E7FAF7472B5}"/>
              </a:ext>
            </a:extLst>
          </p:cNvPr>
          <p:cNvSpPr txBox="1"/>
          <p:nvPr/>
        </p:nvSpPr>
        <p:spPr>
          <a:xfrm>
            <a:off x="9295085" y="1659571"/>
            <a:ext cx="16528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68,879.95 ไร่</a:t>
            </a:r>
          </a:p>
        </p:txBody>
      </p:sp>
      <p:sp>
        <p:nvSpPr>
          <p:cNvPr id="11" name="สี่เหลี่ยมผืนผ้า: มุมมน 10">
            <a:extLst>
              <a:ext uri="{FF2B5EF4-FFF2-40B4-BE49-F238E27FC236}">
                <a16:creationId xmlns:a16="http://schemas.microsoft.com/office/drawing/2014/main" id="{6486AAD3-F758-160F-FA45-95D079225FA3}"/>
              </a:ext>
            </a:extLst>
          </p:cNvPr>
          <p:cNvSpPr/>
          <p:nvPr/>
        </p:nvSpPr>
        <p:spPr>
          <a:xfrm>
            <a:off x="9408917" y="1651321"/>
            <a:ext cx="1507771" cy="390035"/>
          </a:xfrm>
          <a:prstGeom prst="roundRect">
            <a:avLst/>
          </a:prstGeom>
          <a:noFill/>
          <a:ln w="38100" cap="flat" cmpd="sng" algn="ctr">
            <a:solidFill>
              <a:srgbClr val="BF9000"/>
            </a:solidFill>
            <a:prstDash val="lgDashDot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95062F7B-C6F4-18F4-8684-41A312A014F9}"/>
              </a:ext>
            </a:extLst>
          </p:cNvPr>
          <p:cNvSpPr txBox="1"/>
          <p:nvPr/>
        </p:nvSpPr>
        <p:spPr>
          <a:xfrm>
            <a:off x="8247275" y="1677163"/>
            <a:ext cx="12090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พื้นที่เก็บเกี่ยว</a:t>
            </a: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BBA08372-3607-739C-E43C-6B7660CE58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2951" y="1900990"/>
            <a:ext cx="5621611" cy="3739925"/>
          </a:xfrm>
          <a:prstGeom prst="rect">
            <a:avLst/>
          </a:prstGeom>
        </p:spPr>
      </p:pic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504A7D68-03EA-1542-4D2C-42B9C9F99A94}"/>
              </a:ext>
            </a:extLst>
          </p:cNvPr>
          <p:cNvSpPr txBox="1"/>
          <p:nvPr/>
        </p:nvSpPr>
        <p:spPr>
          <a:xfrm>
            <a:off x="3176235" y="5694234"/>
            <a:ext cx="3560111" cy="923330"/>
          </a:xfrm>
          <a:prstGeom prst="rect">
            <a:avLst/>
          </a:prstGeom>
          <a:solidFill>
            <a:srgbClr val="D6E600"/>
          </a:solidFill>
          <a:ln w="12700">
            <a:solidFill>
              <a:schemeClr val="tx1"/>
            </a:solidFill>
            <a:prstDash val="sysDash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อำเภอผักไห่ ได้เก็บเกี่ยวผลผลิต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ข้าวนาปรัง 66/67 </a:t>
            </a:r>
          </a:p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ในทุ่งรับน้ำและนอกทุ่งรับน้ำ ทั้งหมดแล้ว</a:t>
            </a:r>
          </a:p>
        </p:txBody>
      </p:sp>
    </p:spTree>
    <p:extLst>
      <p:ext uri="{BB962C8B-B14F-4D97-AF65-F5344CB8AC3E}">
        <p14:creationId xmlns:p14="http://schemas.microsoft.com/office/powerpoint/2010/main" val="17136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90F57-AB57-E265-711F-C8EEBD45E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สี่เหลี่ยมผืนผ้า: มุมมน 32">
            <a:extLst>
              <a:ext uri="{FF2B5EF4-FFF2-40B4-BE49-F238E27FC236}">
                <a16:creationId xmlns:a16="http://schemas.microsoft.com/office/drawing/2014/main" id="{832439C8-6AEF-89DB-9E86-12EF4A84BB7B}"/>
              </a:ext>
            </a:extLst>
          </p:cNvPr>
          <p:cNvSpPr/>
          <p:nvPr/>
        </p:nvSpPr>
        <p:spPr>
          <a:xfrm>
            <a:off x="-1" y="0"/>
            <a:ext cx="12192001" cy="9588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0" name="กล่องข้อความ 18">
            <a:extLst>
              <a:ext uri="{FF2B5EF4-FFF2-40B4-BE49-F238E27FC236}">
                <a16:creationId xmlns:a16="http://schemas.microsoft.com/office/drawing/2014/main" id="{755C0607-5A3D-D1F2-EC36-89E59A400A7F}"/>
              </a:ext>
            </a:extLst>
          </p:cNvPr>
          <p:cNvSpPr txBox="1"/>
          <p:nvPr/>
        </p:nvSpPr>
        <p:spPr>
          <a:xfrm>
            <a:off x="6931606" y="1217177"/>
            <a:ext cx="1140611" cy="369332"/>
          </a:xfrm>
          <a:prstGeom prst="rect">
            <a:avLst/>
          </a:prstGeom>
          <a:solidFill>
            <a:srgbClr val="FF99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ทุ่งป่าโมก</a:t>
            </a:r>
          </a:p>
        </p:txBody>
      </p:sp>
      <p:sp>
        <p:nvSpPr>
          <p:cNvPr id="71" name="สี่เหลี่ยมผืนผ้า 19">
            <a:extLst>
              <a:ext uri="{FF2B5EF4-FFF2-40B4-BE49-F238E27FC236}">
                <a16:creationId xmlns:a16="http://schemas.microsoft.com/office/drawing/2014/main" id="{0E8DADC1-4E60-42EF-2DD5-A0F387BAF228}"/>
              </a:ext>
            </a:extLst>
          </p:cNvPr>
          <p:cNvSpPr/>
          <p:nvPr/>
        </p:nvSpPr>
        <p:spPr>
          <a:xfrm>
            <a:off x="6413926" y="1697667"/>
            <a:ext cx="2175972" cy="799808"/>
          </a:xfrm>
          <a:prstGeom prst="rect">
            <a:avLst/>
          </a:prstGeom>
          <a:solidFill>
            <a:srgbClr val="FF99CC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12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,991.25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ไร่</a:t>
            </a:r>
          </a:p>
        </p:txBody>
      </p:sp>
      <p:sp>
        <p:nvSpPr>
          <p:cNvPr id="72" name="สี่เหลี่ยมผืนผ้า 20">
            <a:extLst>
              <a:ext uri="{FF2B5EF4-FFF2-40B4-BE49-F238E27FC236}">
                <a16:creationId xmlns:a16="http://schemas.microsoft.com/office/drawing/2014/main" id="{C693BF2D-7C89-B74F-F17A-406016DCC357}"/>
              </a:ext>
            </a:extLst>
          </p:cNvPr>
          <p:cNvSpPr/>
          <p:nvPr/>
        </p:nvSpPr>
        <p:spPr>
          <a:xfrm>
            <a:off x="954003" y="5520966"/>
            <a:ext cx="392611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th-T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นที่</a:t>
            </a:r>
            <a:r>
              <a:rPr lang="th-TH" sz="18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นาข้าวในทุ่งรับน้ำ </a:t>
            </a:r>
            <a:r>
              <a:rPr lang="th-TH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44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,542.45</a:t>
            </a:r>
            <a:r>
              <a:rPr lang="th-TH" sz="1800" b="1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ไร่</a:t>
            </a:r>
            <a:endParaRPr lang="en-US" sz="18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8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ี่ปลูกข้าวในทุ่งรับน้ำ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44,229.45</a:t>
            </a:r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ไร่</a:t>
            </a:r>
          </a:p>
          <a:p>
            <a:pPr algn="ctr"/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พื้นที่ข้าวที่เก็บเกี่ยวในทุ่งรับน้ำ </a:t>
            </a:r>
            <a:r>
              <a:rPr lang="th-TH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lang="th-TH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229.45 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ไร่</a:t>
            </a:r>
          </a:p>
          <a:p>
            <a:pPr algn="ctr"/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2 ทุ่ง ครอบคลุมพื้นที่ </a:t>
            </a:r>
            <a:r>
              <a:rPr lang="th-TH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lang="th-T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ตำบล</a:t>
            </a:r>
            <a:r>
              <a:rPr lang="th-TH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9" name="กล่องข้อความ 29">
            <a:extLst>
              <a:ext uri="{FF2B5EF4-FFF2-40B4-BE49-F238E27FC236}">
                <a16:creationId xmlns:a16="http://schemas.microsoft.com/office/drawing/2014/main" id="{5623E54E-8E39-6ACB-653E-E9270FA7B430}"/>
              </a:ext>
            </a:extLst>
          </p:cNvPr>
          <p:cNvSpPr txBox="1"/>
          <p:nvPr/>
        </p:nvSpPr>
        <p:spPr>
          <a:xfrm>
            <a:off x="9978797" y="1217177"/>
            <a:ext cx="131477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ทุ่งผักไห่</a:t>
            </a:r>
          </a:p>
        </p:txBody>
      </p:sp>
      <p:sp>
        <p:nvSpPr>
          <p:cNvPr id="80" name="สี่เหลี่ยมผืนผ้า 30">
            <a:extLst>
              <a:ext uri="{FF2B5EF4-FFF2-40B4-BE49-F238E27FC236}">
                <a16:creationId xmlns:a16="http://schemas.microsoft.com/office/drawing/2014/main" id="{5FAA5319-08B1-C887-5507-F582C72FE5FA}"/>
              </a:ext>
            </a:extLst>
          </p:cNvPr>
          <p:cNvSpPr/>
          <p:nvPr/>
        </p:nvSpPr>
        <p:spPr>
          <a:xfrm>
            <a:off x="9548199" y="1680375"/>
            <a:ext cx="2175972" cy="7868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31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,238.20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ไร่ </a:t>
            </a:r>
          </a:p>
        </p:txBody>
      </p:sp>
      <p:sp>
        <p:nvSpPr>
          <p:cNvPr id="89" name="สี่เหลี่ยมผืนผ้า 41">
            <a:extLst>
              <a:ext uri="{FF2B5EF4-FFF2-40B4-BE49-F238E27FC236}">
                <a16:creationId xmlns:a16="http://schemas.microsoft.com/office/drawing/2014/main" id="{150DB1D2-4645-C517-97D9-A7786F12C8BC}"/>
              </a:ext>
            </a:extLst>
          </p:cNvPr>
          <p:cNvSpPr/>
          <p:nvPr/>
        </p:nvSpPr>
        <p:spPr>
          <a:xfrm>
            <a:off x="6354468" y="2608633"/>
            <a:ext cx="2322578" cy="282754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966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จำนวน 8 ตำบล ดังนี้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ต.อมฤต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ต.ผักไห่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ต.ตาลาน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ต.ลาดน้ำเค็ม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ต.บ้านแค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ต.ท่าดินแดง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ต.กุฎี 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ต.บ้านใหญ่ </a:t>
            </a:r>
          </a:p>
          <a:p>
            <a:pPr algn="ctr"/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" name="กล่องข้อความ 49">
            <a:extLst>
              <a:ext uri="{FF2B5EF4-FFF2-40B4-BE49-F238E27FC236}">
                <a16:creationId xmlns:a16="http://schemas.microsoft.com/office/drawing/2014/main" id="{E0DFB639-9D22-DBC6-DEB8-08BDE598E290}"/>
              </a:ext>
            </a:extLst>
          </p:cNvPr>
          <p:cNvSpPr txBox="1"/>
          <p:nvPr/>
        </p:nvSpPr>
        <p:spPr>
          <a:xfrm>
            <a:off x="999015" y="4779761"/>
            <a:ext cx="3848067" cy="646331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พื้นที่ปลูกข้าวในทุ่งรับน้ำ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CEE71E4-A1E0-DBE5-E8DB-536575A0D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3950" y="-132611"/>
            <a:ext cx="5086615" cy="1491164"/>
          </a:xfrm>
          <a:prstGeom prst="rect">
            <a:avLst/>
          </a:prstGeom>
        </p:spPr>
      </p:pic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9DE31A6F-34AB-C163-919D-5F2F6072957F}"/>
              </a:ext>
            </a:extLst>
          </p:cNvPr>
          <p:cNvSpPr/>
          <p:nvPr/>
        </p:nvSpPr>
        <p:spPr>
          <a:xfrm>
            <a:off x="137114" y="87908"/>
            <a:ext cx="1952246" cy="6616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37B3F517-C4B5-B50A-289C-9B10F93B6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0" y="191880"/>
            <a:ext cx="1610173" cy="485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8BF2BFBF-4E3D-7DFD-6B99-7ABFCB645AC4}"/>
              </a:ext>
            </a:extLst>
          </p:cNvPr>
          <p:cNvSpPr txBox="1"/>
          <p:nvPr/>
        </p:nvSpPr>
        <p:spPr>
          <a:xfrm>
            <a:off x="2414903" y="17097"/>
            <a:ext cx="8677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สถานการณ์การเพาะปลูกข้าวในทุ่งรับน้ำ (นาปรัง 66/67)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 2567</a:t>
            </a:r>
          </a:p>
        </p:txBody>
      </p:sp>
      <p:sp>
        <p:nvSpPr>
          <p:cNvPr id="36" name="สี่เหลี่ยมผืนผ้า 41">
            <a:extLst>
              <a:ext uri="{FF2B5EF4-FFF2-40B4-BE49-F238E27FC236}">
                <a16:creationId xmlns:a16="http://schemas.microsoft.com/office/drawing/2014/main" id="{34D207AA-59DC-CD7E-CCFD-06476D256184}"/>
              </a:ext>
            </a:extLst>
          </p:cNvPr>
          <p:cNvSpPr/>
          <p:nvPr/>
        </p:nvSpPr>
        <p:spPr>
          <a:xfrm>
            <a:off x="9474896" y="2639221"/>
            <a:ext cx="2322579" cy="27868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966FF"/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จำนวน 8 ตำบล ดังนี้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ต.ผักไห่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ต.ตาลาน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ต.ลำตะเคียน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ต.ดอนลาน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ต.จักราช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ต.ท่าดินแดง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ต.บ้านใหญ่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ต.ลาดชิด</a:t>
            </a:r>
          </a:p>
          <a:p>
            <a:pPr algn="ctr"/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51DDC18B-1D16-C789-B229-1426BD66C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9D031976-F33F-F585-B8C2-DF36FE2BD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F27F56E8-D804-A590-CECE-188026C5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F00CAE82-8DAE-68DE-6CF4-135DD1380A38}"/>
              </a:ext>
            </a:extLst>
          </p:cNvPr>
          <p:cNvSpPr txBox="1"/>
          <p:nvPr/>
        </p:nvSpPr>
        <p:spPr>
          <a:xfrm>
            <a:off x="2707481" y="3230046"/>
            <a:ext cx="6329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h-TH" dirty="0"/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2EF196C6-0250-8A57-2211-29121514D39A}"/>
              </a:ext>
            </a:extLst>
          </p:cNvPr>
          <p:cNvSpPr txBox="1"/>
          <p:nvPr/>
        </p:nvSpPr>
        <p:spPr>
          <a:xfrm>
            <a:off x="2707481" y="3230046"/>
            <a:ext cx="6329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h-TH" dirty="0"/>
          </a:p>
        </p:txBody>
      </p:sp>
      <p:pic>
        <p:nvPicPr>
          <p:cNvPr id="47" name="รูปภาพ 46">
            <a:extLst>
              <a:ext uri="{FF2B5EF4-FFF2-40B4-BE49-F238E27FC236}">
                <a16:creationId xmlns:a16="http://schemas.microsoft.com/office/drawing/2014/main" id="{FC03C34F-FA09-D200-9A06-053403A6A2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9325" y="975942"/>
            <a:ext cx="5745437" cy="3822303"/>
          </a:xfrm>
          <a:prstGeom prst="rect">
            <a:avLst/>
          </a:prstGeom>
        </p:spPr>
      </p:pic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DE591DFF-01B8-40C3-7DBC-C50205ACE76B}"/>
              </a:ext>
            </a:extLst>
          </p:cNvPr>
          <p:cNvSpPr txBox="1"/>
          <p:nvPr/>
        </p:nvSpPr>
        <p:spPr>
          <a:xfrm>
            <a:off x="6931606" y="5598061"/>
            <a:ext cx="3903267" cy="1015663"/>
          </a:xfrm>
          <a:prstGeom prst="rect">
            <a:avLst/>
          </a:prstGeom>
          <a:solidFill>
            <a:srgbClr val="D6E60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อำเภอผักไห่ ได้เก็บเกี่ยวผลผลิต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ข้าวนาปรัง 66/67 </a:t>
            </a:r>
          </a:p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ในทุ่งป่าโมกและทุ่งผักไห่ ทั้งหมดแล้ว</a:t>
            </a:r>
          </a:p>
        </p:txBody>
      </p:sp>
    </p:spTree>
    <p:extLst>
      <p:ext uri="{BB962C8B-B14F-4D97-AF65-F5344CB8AC3E}">
        <p14:creationId xmlns:p14="http://schemas.microsoft.com/office/powerpoint/2010/main" val="2054116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F90F57-AB57-E265-711F-C8EEBD45E2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สี่เหลี่ยมผืนผ้า: มุมมน 32">
            <a:extLst>
              <a:ext uri="{FF2B5EF4-FFF2-40B4-BE49-F238E27FC236}">
                <a16:creationId xmlns:a16="http://schemas.microsoft.com/office/drawing/2014/main" id="{832439C8-6AEF-89DB-9E86-12EF4A84BB7B}"/>
              </a:ext>
            </a:extLst>
          </p:cNvPr>
          <p:cNvSpPr/>
          <p:nvPr/>
        </p:nvSpPr>
        <p:spPr>
          <a:xfrm>
            <a:off x="-1" y="0"/>
            <a:ext cx="12192001" cy="9588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กล่องข้อความ 18">
            <a:extLst>
              <a:ext uri="{FF2B5EF4-FFF2-40B4-BE49-F238E27FC236}">
                <a16:creationId xmlns:a16="http://schemas.microsoft.com/office/drawing/2014/main" id="{755C0607-5A3D-D1F2-EC36-89E59A400A7F}"/>
              </a:ext>
            </a:extLst>
          </p:cNvPr>
          <p:cNvSpPr txBox="1"/>
          <p:nvPr/>
        </p:nvSpPr>
        <p:spPr>
          <a:xfrm>
            <a:off x="6931606" y="1217177"/>
            <a:ext cx="1140611" cy="369332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ทุ่งป่าโมก</a:t>
            </a:r>
          </a:p>
        </p:txBody>
      </p:sp>
      <p:sp>
        <p:nvSpPr>
          <p:cNvPr id="71" name="สี่เหลี่ยมผืนผ้า 19">
            <a:extLst>
              <a:ext uri="{FF2B5EF4-FFF2-40B4-BE49-F238E27FC236}">
                <a16:creationId xmlns:a16="http://schemas.microsoft.com/office/drawing/2014/main" id="{0E8DADC1-4E60-42EF-2DD5-A0F387BAF228}"/>
              </a:ext>
            </a:extLst>
          </p:cNvPr>
          <p:cNvSpPr/>
          <p:nvPr/>
        </p:nvSpPr>
        <p:spPr>
          <a:xfrm>
            <a:off x="6413926" y="1697667"/>
            <a:ext cx="2175972" cy="799808"/>
          </a:xfrm>
          <a:prstGeom prst="rect">
            <a:avLst/>
          </a:prstGeom>
          <a:solidFill>
            <a:srgbClr val="92D050"/>
          </a:solidFill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7,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248 ไร่</a:t>
            </a:r>
          </a:p>
        </p:txBody>
      </p:sp>
      <p:sp>
        <p:nvSpPr>
          <p:cNvPr id="72" name="สี่เหลี่ยมผืนผ้า 20">
            <a:extLst>
              <a:ext uri="{FF2B5EF4-FFF2-40B4-BE49-F238E27FC236}">
                <a16:creationId xmlns:a16="http://schemas.microsoft.com/office/drawing/2014/main" id="{C693BF2D-7C89-B74F-F17A-406016DCC357}"/>
              </a:ext>
            </a:extLst>
          </p:cNvPr>
          <p:cNvSpPr/>
          <p:nvPr/>
        </p:nvSpPr>
        <p:spPr>
          <a:xfrm>
            <a:off x="954003" y="5520966"/>
            <a:ext cx="3926116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lIns="91440" tIns="45720" rIns="91440" bIns="45720" anchor="ctr">
            <a:spAutoFit/>
          </a:bodyPr>
          <a:lstStyle/>
          <a:p>
            <a:pPr algn="ctr"/>
            <a:r>
              <a:rPr lang="th-T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นที่</a:t>
            </a:r>
            <a:r>
              <a:rPr lang="th-TH" sz="18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นาข้าวในทุ่งรับน้ำ </a:t>
            </a:r>
            <a:r>
              <a:rPr lang="th-T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44</a:t>
            </a:r>
            <a:r>
              <a:rPr lang="th-TH" sz="18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,804.70 ไร่</a:t>
            </a:r>
            <a:endParaRPr lang="en-US" sz="180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180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ี่ปลูกข้าวในทุ่งรับน้ำ</a:t>
            </a:r>
            <a:r>
              <a:rPr lang="en-US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32,065 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ไร่</a:t>
            </a:r>
          </a:p>
          <a:p>
            <a:pPr algn="ctr"/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พื้นที่ข้าวที่เก็บเกี่ยวในทุ่งรับน้ำ </a:t>
            </a:r>
            <a:r>
              <a:rPr lang="th-TH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th-TH" sz="1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ไร่</a:t>
            </a:r>
          </a:p>
          <a:p>
            <a:pPr algn="ctr"/>
            <a:r>
              <a:rPr lang="th-TH" sz="1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 2 ทุ่ง ครอบคลุมพื้นที่ 12 </a:t>
            </a:r>
            <a:r>
              <a:rPr lang="th-TH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ตำบล</a:t>
            </a:r>
            <a:r>
              <a:rPr lang="th-TH" sz="1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18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9" name="กล่องข้อความ 29">
            <a:extLst>
              <a:ext uri="{FF2B5EF4-FFF2-40B4-BE49-F238E27FC236}">
                <a16:creationId xmlns:a16="http://schemas.microsoft.com/office/drawing/2014/main" id="{5623E54E-8E39-6ACB-653E-E9270FA7B430}"/>
              </a:ext>
            </a:extLst>
          </p:cNvPr>
          <p:cNvSpPr txBox="1"/>
          <p:nvPr/>
        </p:nvSpPr>
        <p:spPr>
          <a:xfrm>
            <a:off x="10165868" y="1217177"/>
            <a:ext cx="1314775" cy="369332"/>
          </a:xfrm>
          <a:prstGeom prst="rect">
            <a:avLst/>
          </a:prstGeom>
          <a:solidFill>
            <a:srgbClr val="FFFF00"/>
          </a:solidFill>
          <a:ln>
            <a:solidFill>
              <a:srgbClr val="8BB50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ทุ่งผักไห่</a:t>
            </a:r>
          </a:p>
        </p:txBody>
      </p:sp>
      <p:sp>
        <p:nvSpPr>
          <p:cNvPr id="80" name="สี่เหลี่ยมผืนผ้า 30">
            <a:extLst>
              <a:ext uri="{FF2B5EF4-FFF2-40B4-BE49-F238E27FC236}">
                <a16:creationId xmlns:a16="http://schemas.microsoft.com/office/drawing/2014/main" id="{5FAA5319-08B1-C887-5507-F582C72FE5FA}"/>
              </a:ext>
            </a:extLst>
          </p:cNvPr>
          <p:cNvSpPr/>
          <p:nvPr/>
        </p:nvSpPr>
        <p:spPr>
          <a:xfrm>
            <a:off x="9624399" y="1694956"/>
            <a:ext cx="2175972" cy="786877"/>
          </a:xfrm>
          <a:prstGeom prst="rect">
            <a:avLst/>
          </a:prstGeom>
          <a:solidFill>
            <a:srgbClr val="FFFF00"/>
          </a:solidFill>
          <a:ln>
            <a:solidFill>
              <a:srgbClr val="80BA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 </a:t>
            </a:r>
            <a:r>
              <a:rPr lang="en-US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24,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817 ไร่ </a:t>
            </a:r>
          </a:p>
        </p:txBody>
      </p:sp>
      <p:sp>
        <p:nvSpPr>
          <p:cNvPr id="89" name="สี่เหลี่ยมผืนผ้า 41">
            <a:extLst>
              <a:ext uri="{FF2B5EF4-FFF2-40B4-BE49-F238E27FC236}">
                <a16:creationId xmlns:a16="http://schemas.microsoft.com/office/drawing/2014/main" id="{150DB1D2-4645-C517-97D9-A7786F12C8BC}"/>
              </a:ext>
            </a:extLst>
          </p:cNvPr>
          <p:cNvSpPr/>
          <p:nvPr/>
        </p:nvSpPr>
        <p:spPr>
          <a:xfrm>
            <a:off x="6354468" y="2608633"/>
            <a:ext cx="2322578" cy="282754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9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จำนวน 8 ตำบล ดังนี้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ต.อมฤต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ต.ผักไห่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ต.ตาลาน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ต.ลาดน้ำเค็ม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ต.บ้านแค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ต.ท่าดินแดง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ต.กุฎี 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ต.บ้านใหญ่ </a:t>
            </a:r>
          </a:p>
          <a:p>
            <a:pPr algn="ctr"/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2" name="กล่องข้อความ 49">
            <a:extLst>
              <a:ext uri="{FF2B5EF4-FFF2-40B4-BE49-F238E27FC236}">
                <a16:creationId xmlns:a16="http://schemas.microsoft.com/office/drawing/2014/main" id="{E0DFB639-9D22-DBC6-DEB8-08BDE598E290}"/>
              </a:ext>
            </a:extLst>
          </p:cNvPr>
          <p:cNvSpPr txBox="1"/>
          <p:nvPr/>
        </p:nvSpPr>
        <p:spPr>
          <a:xfrm>
            <a:off x="999015" y="4779761"/>
            <a:ext cx="3848067" cy="646331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พื้นที่ปลูกข้าวในทุ่งรับน้ำ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4CEE71E4-A1E0-DBE5-E8DB-536575A0D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3950" y="-132611"/>
            <a:ext cx="5086615" cy="1491164"/>
          </a:xfrm>
          <a:prstGeom prst="rect">
            <a:avLst/>
          </a:prstGeom>
        </p:spPr>
      </p:pic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9DE31A6F-34AB-C163-919D-5F2F6072957F}"/>
              </a:ext>
            </a:extLst>
          </p:cNvPr>
          <p:cNvSpPr/>
          <p:nvPr/>
        </p:nvSpPr>
        <p:spPr>
          <a:xfrm>
            <a:off x="137114" y="87908"/>
            <a:ext cx="1952246" cy="6616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37B3F517-C4B5-B50A-289C-9B10F93B61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0" y="191880"/>
            <a:ext cx="1610173" cy="485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8BF2BFBF-4E3D-7DFD-6B99-7ABFCB645AC4}"/>
              </a:ext>
            </a:extLst>
          </p:cNvPr>
          <p:cNvSpPr txBox="1"/>
          <p:nvPr/>
        </p:nvSpPr>
        <p:spPr>
          <a:xfrm>
            <a:off x="2414903" y="17097"/>
            <a:ext cx="8677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สถานการณ์การเพาะปลูกข้าวในทุ่งรับน้ำ (นาปี 67/68)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 2567</a:t>
            </a:r>
          </a:p>
        </p:txBody>
      </p:sp>
      <p:sp>
        <p:nvSpPr>
          <p:cNvPr id="36" name="สี่เหลี่ยมผืนผ้า 41">
            <a:extLst>
              <a:ext uri="{FF2B5EF4-FFF2-40B4-BE49-F238E27FC236}">
                <a16:creationId xmlns:a16="http://schemas.microsoft.com/office/drawing/2014/main" id="{34D207AA-59DC-CD7E-CCFD-06476D256184}"/>
              </a:ext>
            </a:extLst>
          </p:cNvPr>
          <p:cNvSpPr/>
          <p:nvPr/>
        </p:nvSpPr>
        <p:spPr>
          <a:xfrm>
            <a:off x="9474896" y="2639221"/>
            <a:ext cx="2322579" cy="278687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99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จำนวน 8 ตำบล ดังนี้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ต.ผักไห่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ต.ตาลาน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ต.ลำตะเคียน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ต.ดอนลาน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ต.จักราช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ต.ท่าดินแดง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ต.บ้านใหญ่ </a:t>
            </a:r>
          </a:p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ต.ลาดชิด</a:t>
            </a:r>
          </a:p>
          <a:p>
            <a:pPr algn="ctr"/>
            <a:endParaRPr lang="en-US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1">
            <a:extLst>
              <a:ext uri="{FF2B5EF4-FFF2-40B4-BE49-F238E27FC236}">
                <a16:creationId xmlns:a16="http://schemas.microsoft.com/office/drawing/2014/main" id="{51DDC18B-1D16-C789-B229-1426BD66C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9D031976-F33F-F585-B8C2-DF36FE2BD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37" name="Rectangle 3">
            <a:extLst>
              <a:ext uri="{FF2B5EF4-FFF2-40B4-BE49-F238E27FC236}">
                <a16:creationId xmlns:a16="http://schemas.microsoft.com/office/drawing/2014/main" id="{F27F56E8-D804-A590-CECE-188026C5C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F00CAE82-8DAE-68DE-6CF4-135DD1380A38}"/>
              </a:ext>
            </a:extLst>
          </p:cNvPr>
          <p:cNvSpPr txBox="1"/>
          <p:nvPr/>
        </p:nvSpPr>
        <p:spPr>
          <a:xfrm>
            <a:off x="2707481" y="3230046"/>
            <a:ext cx="6329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h-TH" dirty="0"/>
          </a:p>
        </p:txBody>
      </p:sp>
      <p:sp>
        <p:nvSpPr>
          <p:cNvPr id="43" name="กล่องข้อความ 42">
            <a:extLst>
              <a:ext uri="{FF2B5EF4-FFF2-40B4-BE49-F238E27FC236}">
                <a16:creationId xmlns:a16="http://schemas.microsoft.com/office/drawing/2014/main" id="{2EF196C6-0250-8A57-2211-29121514D39A}"/>
              </a:ext>
            </a:extLst>
          </p:cNvPr>
          <p:cNvSpPr txBox="1"/>
          <p:nvPr/>
        </p:nvSpPr>
        <p:spPr>
          <a:xfrm>
            <a:off x="2707481" y="3230046"/>
            <a:ext cx="63293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h-TH" dirty="0"/>
          </a:p>
        </p:txBody>
      </p:sp>
      <p:pic>
        <p:nvPicPr>
          <p:cNvPr id="47" name="รูปภาพ 46">
            <a:extLst>
              <a:ext uri="{FF2B5EF4-FFF2-40B4-BE49-F238E27FC236}">
                <a16:creationId xmlns:a16="http://schemas.microsoft.com/office/drawing/2014/main" id="{FC03C34F-FA09-D200-9A06-053403A6A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325" y="975942"/>
            <a:ext cx="5745437" cy="3822303"/>
          </a:xfrm>
          <a:prstGeom prst="rect">
            <a:avLst/>
          </a:prstGeom>
        </p:spPr>
      </p:pic>
      <p:graphicFrame>
        <p:nvGraphicFramePr>
          <p:cNvPr id="4" name="Table 95">
            <a:extLst>
              <a:ext uri="{FF2B5EF4-FFF2-40B4-BE49-F238E27FC236}">
                <a16:creationId xmlns:a16="http://schemas.microsoft.com/office/drawing/2014/main" id="{445A9DCF-41F9-56B1-8E88-BBE2664B52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931180"/>
              </p:ext>
            </p:extLst>
          </p:nvPr>
        </p:nvGraphicFramePr>
        <p:xfrm>
          <a:off x="6261226" y="5547338"/>
          <a:ext cx="5551234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0434">
                  <a:extLst>
                    <a:ext uri="{9D8B030D-6E8A-4147-A177-3AD203B41FA5}">
                      <a16:colId xmlns:a16="http://schemas.microsoft.com/office/drawing/2014/main" val="3975930873"/>
                    </a:ext>
                  </a:extLst>
                </a:gridCol>
                <a:gridCol w="2044700">
                  <a:extLst>
                    <a:ext uri="{9D8B030D-6E8A-4147-A177-3AD203B41FA5}">
                      <a16:colId xmlns:a16="http://schemas.microsoft.com/office/drawing/2014/main" val="497752095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3612558714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เดือนที่คาดว่าจะเก็บเกี่ยว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(ไร่) 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01751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0623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กรกฎาคม</a:t>
                      </a:r>
                    </a:p>
                  </a:txBody>
                  <a:tcP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สิงหาคม</a:t>
                      </a:r>
                    </a:p>
                  </a:txBody>
                  <a:tcPr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กันยายน</a:t>
                      </a:r>
                    </a:p>
                  </a:txBody>
                  <a:tcPr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251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32,065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8075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822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112B0-5187-996B-5F0D-3E05DFC1FC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สี่เหลี่ยมผืนผ้า: มุมมน 32">
            <a:extLst>
              <a:ext uri="{FF2B5EF4-FFF2-40B4-BE49-F238E27FC236}">
                <a16:creationId xmlns:a16="http://schemas.microsoft.com/office/drawing/2014/main" id="{0934667B-8A94-EFBC-7A5C-9B9C471B111F}"/>
              </a:ext>
            </a:extLst>
          </p:cNvPr>
          <p:cNvSpPr/>
          <p:nvPr/>
        </p:nvSpPr>
        <p:spPr>
          <a:xfrm>
            <a:off x="-1" y="0"/>
            <a:ext cx="12192001" cy="9588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7BCB248E-75B1-4453-FD5C-4DCD5509C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3950" y="-132611"/>
            <a:ext cx="5086615" cy="1491164"/>
          </a:xfrm>
          <a:prstGeom prst="rect">
            <a:avLst/>
          </a:prstGeom>
        </p:spPr>
      </p:pic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FD64B62B-A005-31AC-7BF6-08F30643A753}"/>
              </a:ext>
            </a:extLst>
          </p:cNvPr>
          <p:cNvSpPr/>
          <p:nvPr/>
        </p:nvSpPr>
        <p:spPr>
          <a:xfrm>
            <a:off x="137114" y="87908"/>
            <a:ext cx="1952246" cy="6616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65C90276-2FEC-E573-D6E5-98702F2AAF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0" y="191880"/>
            <a:ext cx="1610173" cy="485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E11FD01C-B281-0294-E0FB-2ABF68273E1C}"/>
              </a:ext>
            </a:extLst>
          </p:cNvPr>
          <p:cNvSpPr txBox="1"/>
          <p:nvPr/>
        </p:nvSpPr>
        <p:spPr>
          <a:xfrm>
            <a:off x="2414903" y="17097"/>
            <a:ext cx="86776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พื้นที่เสี่ยงประสบปัญหาขาดแคลนน้ำ</a:t>
            </a: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ณ วันที่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13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 2567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5ED5DFAE-0785-9BC9-5CC8-42510ECB3C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535" y="1330284"/>
            <a:ext cx="7886309" cy="5246575"/>
          </a:xfrm>
          <a:prstGeom prst="rect">
            <a:avLst/>
          </a:prstGeom>
        </p:spPr>
      </p:pic>
      <p:sp>
        <p:nvSpPr>
          <p:cNvPr id="8" name="กล่องข้อความ 49">
            <a:extLst>
              <a:ext uri="{FF2B5EF4-FFF2-40B4-BE49-F238E27FC236}">
                <a16:creationId xmlns:a16="http://schemas.microsoft.com/office/drawing/2014/main" id="{55E11644-3981-3AA7-EED5-94BD11B7C50B}"/>
              </a:ext>
            </a:extLst>
          </p:cNvPr>
          <p:cNvSpPr txBox="1"/>
          <p:nvPr/>
        </p:nvSpPr>
        <p:spPr>
          <a:xfrm>
            <a:off x="3022323" y="1258319"/>
            <a:ext cx="5512077" cy="523220"/>
          </a:xfrm>
          <a:prstGeom prst="rect">
            <a:avLst/>
          </a:prstGeom>
          <a:solidFill>
            <a:srgbClr val="66FF66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อำเภอผักไห่ มี 16 ตำบล 128 หมู่บ้าน</a:t>
            </a:r>
          </a:p>
        </p:txBody>
      </p:sp>
      <p:cxnSp>
        <p:nvCxnSpPr>
          <p:cNvPr id="9" name="ลูกศรเชื่อมต่อแบบตรง 8">
            <a:extLst>
              <a:ext uri="{FF2B5EF4-FFF2-40B4-BE49-F238E27FC236}">
                <a16:creationId xmlns:a16="http://schemas.microsoft.com/office/drawing/2014/main" id="{2E05E117-BD55-5C34-CD97-1E2F0D862417}"/>
              </a:ext>
            </a:extLst>
          </p:cNvPr>
          <p:cNvCxnSpPr/>
          <p:nvPr/>
        </p:nvCxnSpPr>
        <p:spPr>
          <a:xfrm>
            <a:off x="3022323" y="2858161"/>
            <a:ext cx="2073349" cy="1339702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73D98DC-A1B8-BBD5-FCA5-8CE6BB90B4B3}"/>
              </a:ext>
            </a:extLst>
          </p:cNvPr>
          <p:cNvSpPr txBox="1"/>
          <p:nvPr/>
        </p:nvSpPr>
        <p:spPr>
          <a:xfrm>
            <a:off x="308150" y="2808514"/>
            <a:ext cx="2813873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พื้นที่ข้าวยืนต้น นาปี ปี 67/68 จำนวน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46,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238.25 ไร่</a:t>
            </a:r>
          </a:p>
          <a:p>
            <a:pPr algn="ctr"/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ไม่มีพื้นที่เสี่ยงประสบปัญหาขาดแคลนน้ำ แต่ยังคงติดตามสถานการณ์อย่างต่อเนื่อง</a:t>
            </a:r>
          </a:p>
        </p:txBody>
      </p:sp>
      <p:sp>
        <p:nvSpPr>
          <p:cNvPr id="4" name="สามเหลี่ยมหน้าจั่ว 3">
            <a:extLst>
              <a:ext uri="{FF2B5EF4-FFF2-40B4-BE49-F238E27FC236}">
                <a16:creationId xmlns:a16="http://schemas.microsoft.com/office/drawing/2014/main" id="{39AC3D8C-ECB2-8433-EC7E-A40E97F5BB59}"/>
              </a:ext>
            </a:extLst>
          </p:cNvPr>
          <p:cNvSpPr/>
          <p:nvPr/>
        </p:nvSpPr>
        <p:spPr>
          <a:xfrm>
            <a:off x="6798305" y="2631662"/>
            <a:ext cx="298025" cy="22649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ามเหลี่ยมหน้าจั่ว 5">
            <a:extLst>
              <a:ext uri="{FF2B5EF4-FFF2-40B4-BE49-F238E27FC236}">
                <a16:creationId xmlns:a16="http://schemas.microsoft.com/office/drawing/2014/main" id="{AF12EC0E-73DF-00DA-ACAC-EF03C1EB6E55}"/>
              </a:ext>
            </a:extLst>
          </p:cNvPr>
          <p:cNvSpPr/>
          <p:nvPr/>
        </p:nvSpPr>
        <p:spPr>
          <a:xfrm>
            <a:off x="4784706" y="3036735"/>
            <a:ext cx="298025" cy="22649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ามเหลี่ยมหน้าจั่ว 6">
            <a:extLst>
              <a:ext uri="{FF2B5EF4-FFF2-40B4-BE49-F238E27FC236}">
                <a16:creationId xmlns:a16="http://schemas.microsoft.com/office/drawing/2014/main" id="{B5C133D1-78B6-4973-C116-50F6AEDE532B}"/>
              </a:ext>
            </a:extLst>
          </p:cNvPr>
          <p:cNvSpPr/>
          <p:nvPr/>
        </p:nvSpPr>
        <p:spPr>
          <a:xfrm>
            <a:off x="7096330" y="3886590"/>
            <a:ext cx="298025" cy="22649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ามเหลี่ยมหน้าจั่ว 10">
            <a:extLst>
              <a:ext uri="{FF2B5EF4-FFF2-40B4-BE49-F238E27FC236}">
                <a16:creationId xmlns:a16="http://schemas.microsoft.com/office/drawing/2014/main" id="{53AF2456-D182-F7DC-8E32-F3CBE5CEF74C}"/>
              </a:ext>
            </a:extLst>
          </p:cNvPr>
          <p:cNvSpPr/>
          <p:nvPr/>
        </p:nvSpPr>
        <p:spPr>
          <a:xfrm>
            <a:off x="5309398" y="4476537"/>
            <a:ext cx="298025" cy="22649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สามเหลี่ยมหน้าจั่ว 11">
            <a:extLst>
              <a:ext uri="{FF2B5EF4-FFF2-40B4-BE49-F238E27FC236}">
                <a16:creationId xmlns:a16="http://schemas.microsoft.com/office/drawing/2014/main" id="{7ABBE3E5-387F-BF27-C468-04F0FA4EFDDA}"/>
              </a:ext>
            </a:extLst>
          </p:cNvPr>
          <p:cNvSpPr/>
          <p:nvPr/>
        </p:nvSpPr>
        <p:spPr>
          <a:xfrm>
            <a:off x="6455710" y="5076462"/>
            <a:ext cx="298025" cy="22649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ามเหลี่ยมหน้าจั่ว 12">
            <a:extLst>
              <a:ext uri="{FF2B5EF4-FFF2-40B4-BE49-F238E27FC236}">
                <a16:creationId xmlns:a16="http://schemas.microsoft.com/office/drawing/2014/main" id="{773C0922-C729-3E28-F501-20CB874927E9}"/>
              </a:ext>
            </a:extLst>
          </p:cNvPr>
          <p:cNvSpPr/>
          <p:nvPr/>
        </p:nvSpPr>
        <p:spPr>
          <a:xfrm>
            <a:off x="7795423" y="4703036"/>
            <a:ext cx="298025" cy="22649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ามเหลี่ยมหน้าจั่ว 13">
            <a:extLst>
              <a:ext uri="{FF2B5EF4-FFF2-40B4-BE49-F238E27FC236}">
                <a16:creationId xmlns:a16="http://schemas.microsoft.com/office/drawing/2014/main" id="{DD179628-812C-EAE3-CC7A-55E109530829}"/>
              </a:ext>
            </a:extLst>
          </p:cNvPr>
          <p:cNvSpPr/>
          <p:nvPr/>
        </p:nvSpPr>
        <p:spPr>
          <a:xfrm>
            <a:off x="8534400" y="2193096"/>
            <a:ext cx="298025" cy="22649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ามเหลี่ยมหน้าจั่ว 14">
            <a:extLst>
              <a:ext uri="{FF2B5EF4-FFF2-40B4-BE49-F238E27FC236}">
                <a16:creationId xmlns:a16="http://schemas.microsoft.com/office/drawing/2014/main" id="{BA8E4276-170E-149B-1BCE-88C94E547195}"/>
              </a:ext>
            </a:extLst>
          </p:cNvPr>
          <p:cNvSpPr/>
          <p:nvPr/>
        </p:nvSpPr>
        <p:spPr>
          <a:xfrm>
            <a:off x="8832425" y="2918326"/>
            <a:ext cx="298025" cy="22649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สามเหลี่ยมหน้าจั่ว 15">
            <a:extLst>
              <a:ext uri="{FF2B5EF4-FFF2-40B4-BE49-F238E27FC236}">
                <a16:creationId xmlns:a16="http://schemas.microsoft.com/office/drawing/2014/main" id="{2F6389C5-5446-0A87-2BAE-EB53C6C36D46}"/>
              </a:ext>
            </a:extLst>
          </p:cNvPr>
          <p:cNvSpPr/>
          <p:nvPr/>
        </p:nvSpPr>
        <p:spPr>
          <a:xfrm>
            <a:off x="9130450" y="3486677"/>
            <a:ext cx="298025" cy="22649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สามเหลี่ยมหน้าจั่ว 16">
            <a:extLst>
              <a:ext uri="{FF2B5EF4-FFF2-40B4-BE49-F238E27FC236}">
                <a16:creationId xmlns:a16="http://schemas.microsoft.com/office/drawing/2014/main" id="{2AB8EB7F-41B3-8E90-4726-4A28445A7524}"/>
              </a:ext>
            </a:extLst>
          </p:cNvPr>
          <p:cNvSpPr/>
          <p:nvPr/>
        </p:nvSpPr>
        <p:spPr>
          <a:xfrm>
            <a:off x="9428475" y="4072806"/>
            <a:ext cx="298025" cy="22649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ามเหลี่ยมหน้าจั่ว 17">
            <a:extLst>
              <a:ext uri="{FF2B5EF4-FFF2-40B4-BE49-F238E27FC236}">
                <a16:creationId xmlns:a16="http://schemas.microsoft.com/office/drawing/2014/main" id="{70976BDE-9992-84CB-6FA4-EDF7FC4DF0F8}"/>
              </a:ext>
            </a:extLst>
          </p:cNvPr>
          <p:cNvSpPr/>
          <p:nvPr/>
        </p:nvSpPr>
        <p:spPr>
          <a:xfrm>
            <a:off x="9648823" y="4658935"/>
            <a:ext cx="298025" cy="22649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ามเหลี่ยมหน้าจั่ว 18">
            <a:extLst>
              <a:ext uri="{FF2B5EF4-FFF2-40B4-BE49-F238E27FC236}">
                <a16:creationId xmlns:a16="http://schemas.microsoft.com/office/drawing/2014/main" id="{DC46A9EF-AC49-B2A9-1FB0-4498C748EE94}"/>
              </a:ext>
            </a:extLst>
          </p:cNvPr>
          <p:cNvSpPr/>
          <p:nvPr/>
        </p:nvSpPr>
        <p:spPr>
          <a:xfrm>
            <a:off x="9428474" y="5385494"/>
            <a:ext cx="298025" cy="22649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ามเหลี่ยมหน้าจั่ว 19">
            <a:extLst>
              <a:ext uri="{FF2B5EF4-FFF2-40B4-BE49-F238E27FC236}">
                <a16:creationId xmlns:a16="http://schemas.microsoft.com/office/drawing/2014/main" id="{618AB3C8-9D9B-C2F7-73EC-D44C3FA18286}"/>
              </a:ext>
            </a:extLst>
          </p:cNvPr>
          <p:cNvSpPr/>
          <p:nvPr/>
        </p:nvSpPr>
        <p:spPr>
          <a:xfrm>
            <a:off x="10465349" y="4186055"/>
            <a:ext cx="298025" cy="22649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สามเหลี่ยมหน้าจั่ว 20">
            <a:extLst>
              <a:ext uri="{FF2B5EF4-FFF2-40B4-BE49-F238E27FC236}">
                <a16:creationId xmlns:a16="http://schemas.microsoft.com/office/drawing/2014/main" id="{E7DB4EAA-DA1F-954E-D176-E779266FDD55}"/>
              </a:ext>
            </a:extLst>
          </p:cNvPr>
          <p:cNvSpPr/>
          <p:nvPr/>
        </p:nvSpPr>
        <p:spPr>
          <a:xfrm>
            <a:off x="10129707" y="2631662"/>
            <a:ext cx="298025" cy="22649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ามเหลี่ยมหน้าจั่ว 21">
            <a:extLst>
              <a:ext uri="{FF2B5EF4-FFF2-40B4-BE49-F238E27FC236}">
                <a16:creationId xmlns:a16="http://schemas.microsoft.com/office/drawing/2014/main" id="{18AB1C13-4985-53FD-7621-07A1DABE6888}"/>
              </a:ext>
            </a:extLst>
          </p:cNvPr>
          <p:cNvSpPr/>
          <p:nvPr/>
        </p:nvSpPr>
        <p:spPr>
          <a:xfrm>
            <a:off x="9797835" y="1781539"/>
            <a:ext cx="298025" cy="22649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ามเหลี่ยมหน้าจั่ว 22">
            <a:extLst>
              <a:ext uri="{FF2B5EF4-FFF2-40B4-BE49-F238E27FC236}">
                <a16:creationId xmlns:a16="http://schemas.microsoft.com/office/drawing/2014/main" id="{20DF0A93-7B44-F842-FDF8-5E0B1B39E183}"/>
              </a:ext>
            </a:extLst>
          </p:cNvPr>
          <p:cNvSpPr/>
          <p:nvPr/>
        </p:nvSpPr>
        <p:spPr>
          <a:xfrm>
            <a:off x="10614361" y="2193096"/>
            <a:ext cx="298025" cy="22649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ามเหลี่ยมหน้าจั่ว 23">
            <a:extLst>
              <a:ext uri="{FF2B5EF4-FFF2-40B4-BE49-F238E27FC236}">
                <a16:creationId xmlns:a16="http://schemas.microsoft.com/office/drawing/2014/main" id="{2DCD5E86-76B5-81A1-539D-E3348DCA6C7C}"/>
              </a:ext>
            </a:extLst>
          </p:cNvPr>
          <p:cNvSpPr/>
          <p:nvPr/>
        </p:nvSpPr>
        <p:spPr>
          <a:xfrm>
            <a:off x="3903475" y="6400007"/>
            <a:ext cx="298025" cy="22649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:a16="http://schemas.microsoft.com/office/drawing/2014/main" id="{B2FB8DDE-33E2-0931-2C76-988786F3308F}"/>
              </a:ext>
            </a:extLst>
          </p:cNvPr>
          <p:cNvSpPr txBox="1"/>
          <p:nvPr/>
        </p:nvSpPr>
        <p:spPr>
          <a:xfrm>
            <a:off x="4201500" y="6376804"/>
            <a:ext cx="2403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/>
              <a:t>พื้นที่ข้าวยืนต้น นาปี ปี 2567/68</a:t>
            </a:r>
          </a:p>
        </p:txBody>
      </p:sp>
    </p:spTree>
    <p:extLst>
      <p:ext uri="{BB962C8B-B14F-4D97-AF65-F5344CB8AC3E}">
        <p14:creationId xmlns:p14="http://schemas.microsoft.com/office/powerpoint/2010/main" val="147936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E4C19-B19B-9930-D365-EC3E22777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สี่เหลี่ยมผืนผ้า: มุมมน 32">
            <a:extLst>
              <a:ext uri="{FF2B5EF4-FFF2-40B4-BE49-F238E27FC236}">
                <a16:creationId xmlns:a16="http://schemas.microsoft.com/office/drawing/2014/main" id="{8A8BAB9D-9546-59AC-AACA-611AF8FB250B}"/>
              </a:ext>
            </a:extLst>
          </p:cNvPr>
          <p:cNvSpPr/>
          <p:nvPr/>
        </p:nvSpPr>
        <p:spPr>
          <a:xfrm>
            <a:off x="-1" y="0"/>
            <a:ext cx="12192001" cy="95884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2DF487B0-4CAF-7036-FD2D-E1BBEC3BF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3950" y="-132611"/>
            <a:ext cx="5086615" cy="1491164"/>
          </a:xfrm>
          <a:prstGeom prst="rect">
            <a:avLst/>
          </a:prstGeom>
        </p:spPr>
      </p:pic>
      <p:sp>
        <p:nvSpPr>
          <p:cNvPr id="3" name="สี่เหลี่ยมผืนผ้า: มุมมน 2">
            <a:extLst>
              <a:ext uri="{FF2B5EF4-FFF2-40B4-BE49-F238E27FC236}">
                <a16:creationId xmlns:a16="http://schemas.microsoft.com/office/drawing/2014/main" id="{E1F9140D-4E30-D5A2-3C59-A9C13C4FC9C4}"/>
              </a:ext>
            </a:extLst>
          </p:cNvPr>
          <p:cNvSpPr/>
          <p:nvPr/>
        </p:nvSpPr>
        <p:spPr>
          <a:xfrm>
            <a:off x="137114" y="87908"/>
            <a:ext cx="1952246" cy="6616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D56DE015-AF9E-1831-3343-9C22968A5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50" y="191880"/>
            <a:ext cx="1610173" cy="4853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</p:pic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C37E2C2E-D82B-2C9C-BAD9-23B208E678DF}"/>
              </a:ext>
            </a:extLst>
          </p:cNvPr>
          <p:cNvSpPr txBox="1"/>
          <p:nvPr/>
        </p:nvSpPr>
        <p:spPr>
          <a:xfrm>
            <a:off x="2414903" y="17097"/>
            <a:ext cx="8677664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สถานการณ์การปลูกข้าวนาปี ปีการผลิต 2567/68</a:t>
            </a:r>
          </a:p>
          <a:p>
            <a:pPr algn="ctr"/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จากรายงานรายสัปดาห์สำนักงานเกษตรอำเภอผักไห่ </a:t>
            </a:r>
          </a:p>
          <a:p>
            <a:pPr algn="ctr"/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 ณ วันที่ </a:t>
            </a:r>
            <a:r>
              <a:rPr lang="en-US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13 </a:t>
            </a:r>
            <a:r>
              <a:rPr lang="th-TH" sz="17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พฤษภาคม 2567</a:t>
            </a: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996A5561-98FE-DC7F-33BA-DC6ACE91C683}"/>
              </a:ext>
            </a:extLst>
          </p:cNvPr>
          <p:cNvSpPr txBox="1"/>
          <p:nvPr/>
        </p:nvSpPr>
        <p:spPr>
          <a:xfrm>
            <a:off x="1626893" y="5721166"/>
            <a:ext cx="2246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000" dirty="0"/>
              <a:t>พื้นที่ปลูกข้าวนาปี ปี 2567/68</a:t>
            </a:r>
          </a:p>
        </p:txBody>
      </p:sp>
      <p:graphicFrame>
        <p:nvGraphicFramePr>
          <p:cNvPr id="13" name="ตาราง 28">
            <a:extLst>
              <a:ext uri="{FF2B5EF4-FFF2-40B4-BE49-F238E27FC236}">
                <a16:creationId xmlns:a16="http://schemas.microsoft.com/office/drawing/2014/main" id="{049A6C92-6D44-D54A-95F7-9BF69D79AB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38892"/>
              </p:ext>
            </p:extLst>
          </p:nvPr>
        </p:nvGraphicFramePr>
        <p:xfrm>
          <a:off x="5330157" y="2543849"/>
          <a:ext cx="6619453" cy="892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6339">
                  <a:extLst>
                    <a:ext uri="{9D8B030D-6E8A-4147-A177-3AD203B41FA5}">
                      <a16:colId xmlns:a16="http://schemas.microsoft.com/office/drawing/2014/main" val="2502339095"/>
                    </a:ext>
                  </a:extLst>
                </a:gridCol>
                <a:gridCol w="782052">
                  <a:extLst>
                    <a:ext uri="{9D8B030D-6E8A-4147-A177-3AD203B41FA5}">
                      <a16:colId xmlns:a16="http://schemas.microsoft.com/office/drawing/2014/main" val="3253998913"/>
                    </a:ext>
                  </a:extLst>
                </a:gridCol>
                <a:gridCol w="724019">
                  <a:extLst>
                    <a:ext uri="{9D8B030D-6E8A-4147-A177-3AD203B41FA5}">
                      <a16:colId xmlns:a16="http://schemas.microsoft.com/office/drawing/2014/main" val="2034421699"/>
                    </a:ext>
                  </a:extLst>
                </a:gridCol>
                <a:gridCol w="758531">
                  <a:extLst>
                    <a:ext uri="{9D8B030D-6E8A-4147-A177-3AD203B41FA5}">
                      <a16:colId xmlns:a16="http://schemas.microsoft.com/office/drawing/2014/main" val="3383698225"/>
                    </a:ext>
                  </a:extLst>
                </a:gridCol>
                <a:gridCol w="662108">
                  <a:extLst>
                    <a:ext uri="{9D8B030D-6E8A-4147-A177-3AD203B41FA5}">
                      <a16:colId xmlns:a16="http://schemas.microsoft.com/office/drawing/2014/main" val="3311629330"/>
                    </a:ext>
                  </a:extLst>
                </a:gridCol>
                <a:gridCol w="946211">
                  <a:extLst>
                    <a:ext uri="{9D8B030D-6E8A-4147-A177-3AD203B41FA5}">
                      <a16:colId xmlns:a16="http://schemas.microsoft.com/office/drawing/2014/main" val="3534569375"/>
                    </a:ext>
                  </a:extLst>
                </a:gridCol>
                <a:gridCol w="936968">
                  <a:extLst>
                    <a:ext uri="{9D8B030D-6E8A-4147-A177-3AD203B41FA5}">
                      <a16:colId xmlns:a16="http://schemas.microsoft.com/office/drawing/2014/main" val="3934673689"/>
                    </a:ext>
                  </a:extLst>
                </a:gridCol>
                <a:gridCol w="853225">
                  <a:extLst>
                    <a:ext uri="{9D8B030D-6E8A-4147-A177-3AD203B41FA5}">
                      <a16:colId xmlns:a16="http://schemas.microsoft.com/office/drawing/2014/main" val="1231930501"/>
                    </a:ext>
                  </a:extLst>
                </a:gridCol>
              </a:tblGrid>
              <a:tr h="29815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พื้นที่ปลูกข้าวนาปี ปีการผลิต 2567/68 รายตำบล (ไร่)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1751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182703"/>
                  </a:ext>
                </a:extLst>
              </a:tr>
              <a:tr h="29815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อมฤต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ผักไห่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ตาลาน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ลาดน้ำเค็ม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โคกช้าง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บ้านแค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นาคู</a:t>
                      </a:r>
                    </a:p>
                  </a:txBody>
                  <a:tcPr marL="7620" marR="7620" marT="762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หน้าโคก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288735"/>
                  </a:ext>
                </a:extLst>
              </a:tr>
              <a:tr h="149078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376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480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1569.50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600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,440</a:t>
                      </a:r>
                      <a:endParaRPr lang="th-TH" sz="18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235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</a:t>
                      </a:r>
                      <a:r>
                        <a:rPr lang="th-TH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350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,000</a:t>
                      </a:r>
                      <a:endParaRPr lang="th-TH" sz="18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584420"/>
                  </a:ext>
                </a:extLst>
              </a:tr>
            </a:tbl>
          </a:graphicData>
        </a:graphic>
      </p:graphicFrame>
      <p:graphicFrame>
        <p:nvGraphicFramePr>
          <p:cNvPr id="15" name="ตาราง 28">
            <a:extLst>
              <a:ext uri="{FF2B5EF4-FFF2-40B4-BE49-F238E27FC236}">
                <a16:creationId xmlns:a16="http://schemas.microsoft.com/office/drawing/2014/main" id="{4A57E696-375E-293F-16CA-33190A4258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718710"/>
              </p:ext>
            </p:extLst>
          </p:nvPr>
        </p:nvGraphicFramePr>
        <p:xfrm>
          <a:off x="5358708" y="3654388"/>
          <a:ext cx="6633766" cy="8925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8617">
                  <a:extLst>
                    <a:ext uri="{9D8B030D-6E8A-4147-A177-3AD203B41FA5}">
                      <a16:colId xmlns:a16="http://schemas.microsoft.com/office/drawing/2014/main" val="2502339095"/>
                    </a:ext>
                  </a:extLst>
                </a:gridCol>
                <a:gridCol w="916281">
                  <a:extLst>
                    <a:ext uri="{9D8B030D-6E8A-4147-A177-3AD203B41FA5}">
                      <a16:colId xmlns:a16="http://schemas.microsoft.com/office/drawing/2014/main" val="3253998913"/>
                    </a:ext>
                  </a:extLst>
                </a:gridCol>
                <a:gridCol w="832982">
                  <a:extLst>
                    <a:ext uri="{9D8B030D-6E8A-4147-A177-3AD203B41FA5}">
                      <a16:colId xmlns:a16="http://schemas.microsoft.com/office/drawing/2014/main" val="2034421699"/>
                    </a:ext>
                  </a:extLst>
                </a:gridCol>
                <a:gridCol w="737784">
                  <a:extLst>
                    <a:ext uri="{9D8B030D-6E8A-4147-A177-3AD203B41FA5}">
                      <a16:colId xmlns:a16="http://schemas.microsoft.com/office/drawing/2014/main" val="3383698225"/>
                    </a:ext>
                  </a:extLst>
                </a:gridCol>
                <a:gridCol w="773484">
                  <a:extLst>
                    <a:ext uri="{9D8B030D-6E8A-4147-A177-3AD203B41FA5}">
                      <a16:colId xmlns:a16="http://schemas.microsoft.com/office/drawing/2014/main" val="3311629330"/>
                    </a:ext>
                  </a:extLst>
                </a:gridCol>
                <a:gridCol w="740506">
                  <a:extLst>
                    <a:ext uri="{9D8B030D-6E8A-4147-A177-3AD203B41FA5}">
                      <a16:colId xmlns:a16="http://schemas.microsoft.com/office/drawing/2014/main" val="3534569375"/>
                    </a:ext>
                  </a:extLst>
                </a:gridCol>
                <a:gridCol w="709530">
                  <a:extLst>
                    <a:ext uri="{9D8B030D-6E8A-4147-A177-3AD203B41FA5}">
                      <a16:colId xmlns:a16="http://schemas.microsoft.com/office/drawing/2014/main" val="3934673689"/>
                    </a:ext>
                  </a:extLst>
                </a:gridCol>
                <a:gridCol w="1034582">
                  <a:extLst>
                    <a:ext uri="{9D8B030D-6E8A-4147-A177-3AD203B41FA5}">
                      <a16:colId xmlns:a16="http://schemas.microsoft.com/office/drawing/2014/main" val="1231930501"/>
                    </a:ext>
                  </a:extLst>
                </a:gridCol>
              </a:tblGrid>
              <a:tr h="298156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th-TH" sz="2000" b="1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พื้นที่ปลูกข้าวนาปี ปีการผลิต 2567/68 รายตำบล (ไร่)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17510">
                        <a:alpha val="5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4182703"/>
                  </a:ext>
                </a:extLst>
              </a:tr>
              <a:tr h="29815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ลำตะเคียน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ดอนลาน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จักราช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ท่าดินแดง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กุฎี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บ้านใหญ่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ลาดชิด</a:t>
                      </a:r>
                    </a:p>
                  </a:txBody>
                  <a:tcPr marL="7620" marR="7620" marT="762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8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หนองน้ำใหญ่</a:t>
                      </a:r>
                    </a:p>
                  </a:txBody>
                  <a:tcPr marL="7620" marR="7620" marT="762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288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4,280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,269.75</a:t>
                      </a:r>
                      <a:endParaRPr lang="th-TH" sz="18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4,500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4,548</a:t>
                      </a:r>
                      <a:endParaRPr lang="th-TH" sz="18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3,033</a:t>
                      </a: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1,642</a:t>
                      </a:r>
                      <a:endParaRPr lang="th-TH" sz="18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8,900</a:t>
                      </a:r>
                      <a:endParaRPr lang="th-TH" sz="1800" b="0" i="0" u="none" strike="noStrike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7620" marR="7620" marT="762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5,015</a:t>
                      </a:r>
                    </a:p>
                  </a:txBody>
                  <a:tcPr marL="7620" marR="7620" marT="762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6584420"/>
                  </a:ext>
                </a:extLst>
              </a:tr>
            </a:tbl>
          </a:graphicData>
        </a:graphic>
      </p:graphicFrame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7EB781B0-C9EF-99EB-5B7B-3953206C2296}"/>
              </a:ext>
            </a:extLst>
          </p:cNvPr>
          <p:cNvSpPr txBox="1"/>
          <p:nvPr/>
        </p:nvSpPr>
        <p:spPr>
          <a:xfrm>
            <a:off x="7211927" y="1170420"/>
            <a:ext cx="1652868" cy="461665"/>
          </a:xfrm>
          <a:prstGeom prst="rect">
            <a:avLst/>
          </a:prstGeom>
          <a:noFill/>
          <a:ln w="25400">
            <a:solidFill>
              <a:srgbClr val="01751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46,238.25 ไร่</a:t>
            </a:r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64BD3B32-625B-C31B-463F-F18B20916C1F}"/>
              </a:ext>
            </a:extLst>
          </p:cNvPr>
          <p:cNvSpPr txBox="1"/>
          <p:nvPr/>
        </p:nvSpPr>
        <p:spPr>
          <a:xfrm>
            <a:off x="6033339" y="1239921"/>
            <a:ext cx="1178588" cy="400110"/>
          </a:xfrm>
          <a:prstGeom prst="rect">
            <a:avLst/>
          </a:prstGeom>
          <a:noFill/>
          <a:ln w="2540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พื้นที่ปลูก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8652124F-D2AB-B0DB-47AD-0DF2C2825AB0}"/>
              </a:ext>
            </a:extLst>
          </p:cNvPr>
          <p:cNvSpPr txBox="1"/>
          <p:nvPr/>
        </p:nvSpPr>
        <p:spPr>
          <a:xfrm>
            <a:off x="10221811" y="1137282"/>
            <a:ext cx="1652400" cy="461665"/>
          </a:xfrm>
          <a:prstGeom prst="rect">
            <a:avLst/>
          </a:prstGeom>
          <a:noFill/>
          <a:ln w="25400">
            <a:solidFill>
              <a:srgbClr val="01751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46,238.25 </a:t>
            </a:r>
            <a:r>
              <a:rPr lang="th-TH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ไร่</a:t>
            </a: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id="{50B6CFE9-51B4-9C8B-5504-6F46760B91C2}"/>
              </a:ext>
            </a:extLst>
          </p:cNvPr>
          <p:cNvSpPr txBox="1"/>
          <p:nvPr/>
        </p:nvSpPr>
        <p:spPr>
          <a:xfrm>
            <a:off x="9047844" y="1194675"/>
            <a:ext cx="1157176" cy="400110"/>
          </a:xfrm>
          <a:prstGeom prst="rect">
            <a:avLst/>
          </a:prstGeom>
          <a:noFill/>
          <a:ln w="2540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พื้นที่ยืนต้น</a:t>
            </a:r>
          </a:p>
        </p:txBody>
      </p:sp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CE32F7B5-36C3-0634-719B-E5D22DA79D70}"/>
              </a:ext>
            </a:extLst>
          </p:cNvPr>
          <p:cNvSpPr txBox="1"/>
          <p:nvPr/>
        </p:nvSpPr>
        <p:spPr>
          <a:xfrm>
            <a:off x="8453441" y="1864161"/>
            <a:ext cx="1652400" cy="461665"/>
          </a:xfrm>
          <a:prstGeom prst="rect">
            <a:avLst/>
          </a:prstGeom>
          <a:noFill/>
          <a:ln w="25400">
            <a:solidFill>
              <a:srgbClr val="017510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0 ไร่</a:t>
            </a:r>
          </a:p>
        </p:txBody>
      </p: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0164DB9D-0597-D6B5-F287-03D6FE918623}"/>
              </a:ext>
            </a:extLst>
          </p:cNvPr>
          <p:cNvSpPr txBox="1"/>
          <p:nvPr/>
        </p:nvSpPr>
        <p:spPr>
          <a:xfrm>
            <a:off x="7101358" y="1945299"/>
            <a:ext cx="1352083" cy="400110"/>
          </a:xfrm>
          <a:prstGeom prst="rect">
            <a:avLst/>
          </a:prstGeom>
          <a:noFill/>
          <a:ln w="25400">
            <a:solidFill>
              <a:schemeClr val="bg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ln/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พื้นที่เก็บเกี่ยว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AD744629-2420-4D19-6D1A-99A9923B755C}"/>
              </a:ext>
            </a:extLst>
          </p:cNvPr>
          <p:cNvSpPr txBox="1"/>
          <p:nvPr/>
        </p:nvSpPr>
        <p:spPr>
          <a:xfrm>
            <a:off x="105408" y="1184376"/>
            <a:ext cx="3362393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พื้นที่นาข้าวของสำนักงานเกษตรอำเภอผักไห่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(ข้อมูลพื้นฐาน ณ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22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มีนาคม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2567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</a:p>
        </p:txBody>
      </p:sp>
      <p:sp>
        <p:nvSpPr>
          <p:cNvPr id="7" name="Arrow: Right 12">
            <a:extLst>
              <a:ext uri="{FF2B5EF4-FFF2-40B4-BE49-F238E27FC236}">
                <a16:creationId xmlns:a16="http://schemas.microsoft.com/office/drawing/2014/main" id="{6CA87EC7-EE69-A813-5D50-CDF2958E71F2}"/>
              </a:ext>
            </a:extLst>
          </p:cNvPr>
          <p:cNvSpPr/>
          <p:nvPr/>
        </p:nvSpPr>
        <p:spPr>
          <a:xfrm>
            <a:off x="3502854" y="1270411"/>
            <a:ext cx="446582" cy="40011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344E23A3-A528-FC62-B114-4116DCEA2C20}"/>
              </a:ext>
            </a:extLst>
          </p:cNvPr>
          <p:cNvSpPr txBox="1"/>
          <p:nvPr/>
        </p:nvSpPr>
        <p:spPr>
          <a:xfrm>
            <a:off x="3698785" y="1261977"/>
            <a:ext cx="20537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70,711.20 ไร่</a:t>
            </a:r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21C29D80-6EAC-94E3-9B5D-29E1F19DDA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" y="2066790"/>
            <a:ext cx="5389278" cy="3585359"/>
          </a:xfrm>
          <a:prstGeom prst="rect">
            <a:avLst/>
          </a:prstGeom>
        </p:spPr>
      </p:pic>
      <p:sp>
        <p:nvSpPr>
          <p:cNvPr id="12" name="สามเหลี่ยมหน้าจั่ว 11">
            <a:extLst>
              <a:ext uri="{FF2B5EF4-FFF2-40B4-BE49-F238E27FC236}">
                <a16:creationId xmlns:a16="http://schemas.microsoft.com/office/drawing/2014/main" id="{1C857799-9968-F510-3D01-840894DC5C58}"/>
              </a:ext>
            </a:extLst>
          </p:cNvPr>
          <p:cNvSpPr/>
          <p:nvPr/>
        </p:nvSpPr>
        <p:spPr>
          <a:xfrm>
            <a:off x="2660876" y="4411708"/>
            <a:ext cx="2520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สามเหลี่ยมหน้าจั่ว 13">
            <a:extLst>
              <a:ext uri="{FF2B5EF4-FFF2-40B4-BE49-F238E27FC236}">
                <a16:creationId xmlns:a16="http://schemas.microsoft.com/office/drawing/2014/main" id="{D24908EE-5ED0-0870-FA12-DB535057F518}"/>
              </a:ext>
            </a:extLst>
          </p:cNvPr>
          <p:cNvSpPr/>
          <p:nvPr/>
        </p:nvSpPr>
        <p:spPr>
          <a:xfrm>
            <a:off x="1758028" y="4617423"/>
            <a:ext cx="2520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ามเหลี่ยมหน้าจั่ว 18">
            <a:extLst>
              <a:ext uri="{FF2B5EF4-FFF2-40B4-BE49-F238E27FC236}">
                <a16:creationId xmlns:a16="http://schemas.microsoft.com/office/drawing/2014/main" id="{B2D7E32D-FE8C-F489-F9D4-9B2BD8E3AA50}"/>
              </a:ext>
            </a:extLst>
          </p:cNvPr>
          <p:cNvSpPr/>
          <p:nvPr/>
        </p:nvSpPr>
        <p:spPr>
          <a:xfrm>
            <a:off x="3163931" y="3256365"/>
            <a:ext cx="2520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3" name="สามเหลี่ยมหน้าจั่ว 22">
            <a:extLst>
              <a:ext uri="{FF2B5EF4-FFF2-40B4-BE49-F238E27FC236}">
                <a16:creationId xmlns:a16="http://schemas.microsoft.com/office/drawing/2014/main" id="{26177051-3A95-74AA-DBC7-A4E3053EA42C}"/>
              </a:ext>
            </a:extLst>
          </p:cNvPr>
          <p:cNvSpPr/>
          <p:nvPr/>
        </p:nvSpPr>
        <p:spPr>
          <a:xfrm>
            <a:off x="4451658" y="2984511"/>
            <a:ext cx="2520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สามเหลี่ยมหน้าจั่ว 23">
            <a:extLst>
              <a:ext uri="{FF2B5EF4-FFF2-40B4-BE49-F238E27FC236}">
                <a16:creationId xmlns:a16="http://schemas.microsoft.com/office/drawing/2014/main" id="{3E58E41A-2D6B-41B1-D26A-E3C8A93B8FD5}"/>
              </a:ext>
            </a:extLst>
          </p:cNvPr>
          <p:cNvSpPr/>
          <p:nvPr/>
        </p:nvSpPr>
        <p:spPr>
          <a:xfrm>
            <a:off x="3641287" y="4797423"/>
            <a:ext cx="2520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ามเหลี่ยมหน้าจั่ว 24">
            <a:extLst>
              <a:ext uri="{FF2B5EF4-FFF2-40B4-BE49-F238E27FC236}">
                <a16:creationId xmlns:a16="http://schemas.microsoft.com/office/drawing/2014/main" id="{8B650B45-D898-99C1-4D2B-CE1C09A9BBCB}"/>
              </a:ext>
            </a:extLst>
          </p:cNvPr>
          <p:cNvSpPr/>
          <p:nvPr/>
        </p:nvSpPr>
        <p:spPr>
          <a:xfrm>
            <a:off x="4725639" y="4107431"/>
            <a:ext cx="2520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ามเหลี่ยมหน้าจั่ว 25">
            <a:extLst>
              <a:ext uri="{FF2B5EF4-FFF2-40B4-BE49-F238E27FC236}">
                <a16:creationId xmlns:a16="http://schemas.microsoft.com/office/drawing/2014/main" id="{7BAB7A39-F7C4-1657-E9F3-B4A74BBD7531}"/>
              </a:ext>
            </a:extLst>
          </p:cNvPr>
          <p:cNvSpPr/>
          <p:nvPr/>
        </p:nvSpPr>
        <p:spPr>
          <a:xfrm>
            <a:off x="4703658" y="2606377"/>
            <a:ext cx="2520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ามเหลี่ยมหน้าจั่ว 26">
            <a:extLst>
              <a:ext uri="{FF2B5EF4-FFF2-40B4-BE49-F238E27FC236}">
                <a16:creationId xmlns:a16="http://schemas.microsoft.com/office/drawing/2014/main" id="{E6506E43-936E-6037-BDCE-2E97600C6B69}"/>
              </a:ext>
            </a:extLst>
          </p:cNvPr>
          <p:cNvSpPr/>
          <p:nvPr/>
        </p:nvSpPr>
        <p:spPr>
          <a:xfrm>
            <a:off x="1216223" y="5721331"/>
            <a:ext cx="298025" cy="226499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ามเหลี่ยมหน้าจั่ว 5">
            <a:extLst>
              <a:ext uri="{FF2B5EF4-FFF2-40B4-BE49-F238E27FC236}">
                <a16:creationId xmlns:a16="http://schemas.microsoft.com/office/drawing/2014/main" id="{0A2F97AB-FFE1-0C76-DFB8-677765FE115C}"/>
              </a:ext>
            </a:extLst>
          </p:cNvPr>
          <p:cNvSpPr/>
          <p:nvPr/>
        </p:nvSpPr>
        <p:spPr>
          <a:xfrm>
            <a:off x="3376854" y="2616323"/>
            <a:ext cx="2520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ามเหลี่ยมหน้าจั่ว 10">
            <a:extLst>
              <a:ext uri="{FF2B5EF4-FFF2-40B4-BE49-F238E27FC236}">
                <a16:creationId xmlns:a16="http://schemas.microsoft.com/office/drawing/2014/main" id="{482D19A5-54C0-8BAD-9C59-8EB56E5D6368}"/>
              </a:ext>
            </a:extLst>
          </p:cNvPr>
          <p:cNvSpPr/>
          <p:nvPr/>
        </p:nvSpPr>
        <p:spPr>
          <a:xfrm>
            <a:off x="2113747" y="2944205"/>
            <a:ext cx="2520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ามเหลี่ยมหน้าจั่ว 27">
            <a:extLst>
              <a:ext uri="{FF2B5EF4-FFF2-40B4-BE49-F238E27FC236}">
                <a16:creationId xmlns:a16="http://schemas.microsoft.com/office/drawing/2014/main" id="{FD2E8908-2B2C-917C-BA3A-8A8C8356BDE7}"/>
              </a:ext>
            </a:extLst>
          </p:cNvPr>
          <p:cNvSpPr/>
          <p:nvPr/>
        </p:nvSpPr>
        <p:spPr>
          <a:xfrm>
            <a:off x="3944003" y="3859469"/>
            <a:ext cx="2520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สามเหลี่ยมหน้าจั่ว 28">
            <a:extLst>
              <a:ext uri="{FF2B5EF4-FFF2-40B4-BE49-F238E27FC236}">
                <a16:creationId xmlns:a16="http://schemas.microsoft.com/office/drawing/2014/main" id="{76CDB5BF-AD82-BC65-06A2-B59DC279CFA1}"/>
              </a:ext>
            </a:extLst>
          </p:cNvPr>
          <p:cNvSpPr/>
          <p:nvPr/>
        </p:nvSpPr>
        <p:spPr>
          <a:xfrm>
            <a:off x="723443" y="3196207"/>
            <a:ext cx="2520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สามเหลี่ยมหน้าจั่ว 29">
            <a:extLst>
              <a:ext uri="{FF2B5EF4-FFF2-40B4-BE49-F238E27FC236}">
                <a16:creationId xmlns:a16="http://schemas.microsoft.com/office/drawing/2014/main" id="{3D5A3542-7780-AE57-7B2C-B24D725596A3}"/>
              </a:ext>
            </a:extLst>
          </p:cNvPr>
          <p:cNvSpPr/>
          <p:nvPr/>
        </p:nvSpPr>
        <p:spPr>
          <a:xfrm>
            <a:off x="1113236" y="4107431"/>
            <a:ext cx="2520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สามเหลี่ยมหน้าจั่ว 30">
            <a:extLst>
              <a:ext uri="{FF2B5EF4-FFF2-40B4-BE49-F238E27FC236}">
                <a16:creationId xmlns:a16="http://schemas.microsoft.com/office/drawing/2014/main" id="{9F4ECF0E-4339-DADE-062F-8CE1F404782E}"/>
              </a:ext>
            </a:extLst>
          </p:cNvPr>
          <p:cNvSpPr/>
          <p:nvPr/>
        </p:nvSpPr>
        <p:spPr>
          <a:xfrm>
            <a:off x="2288903" y="3743594"/>
            <a:ext cx="2520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สามเหลี่ยมหน้าจั่ว 34">
            <a:extLst>
              <a:ext uri="{FF2B5EF4-FFF2-40B4-BE49-F238E27FC236}">
                <a16:creationId xmlns:a16="http://schemas.microsoft.com/office/drawing/2014/main" id="{4FB0F440-E951-0D18-983A-7378DB564937}"/>
              </a:ext>
            </a:extLst>
          </p:cNvPr>
          <p:cNvSpPr/>
          <p:nvPr/>
        </p:nvSpPr>
        <p:spPr>
          <a:xfrm>
            <a:off x="4104200" y="2405416"/>
            <a:ext cx="2520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สามเหลี่ยมหน้าจั่ว 35">
            <a:extLst>
              <a:ext uri="{FF2B5EF4-FFF2-40B4-BE49-F238E27FC236}">
                <a16:creationId xmlns:a16="http://schemas.microsoft.com/office/drawing/2014/main" id="{BC27C45D-CA6F-2B56-0ABE-6EA182A633F5}"/>
              </a:ext>
            </a:extLst>
          </p:cNvPr>
          <p:cNvSpPr/>
          <p:nvPr/>
        </p:nvSpPr>
        <p:spPr>
          <a:xfrm>
            <a:off x="3972767" y="4287431"/>
            <a:ext cx="2520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สามเหลี่ยมหน้าจั่ว 36">
            <a:extLst>
              <a:ext uri="{FF2B5EF4-FFF2-40B4-BE49-F238E27FC236}">
                <a16:creationId xmlns:a16="http://schemas.microsoft.com/office/drawing/2014/main" id="{6B18D2CF-85CE-202F-3B4C-1B4E6381616B}"/>
              </a:ext>
            </a:extLst>
          </p:cNvPr>
          <p:cNvSpPr/>
          <p:nvPr/>
        </p:nvSpPr>
        <p:spPr>
          <a:xfrm>
            <a:off x="3313225" y="3679469"/>
            <a:ext cx="252000" cy="18000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aphicFrame>
        <p:nvGraphicFramePr>
          <p:cNvPr id="38" name="ตาราง 37">
            <a:extLst>
              <a:ext uri="{FF2B5EF4-FFF2-40B4-BE49-F238E27FC236}">
                <a16:creationId xmlns:a16="http://schemas.microsoft.com/office/drawing/2014/main" id="{84CA2ED3-C116-6EFB-80B1-1E7561BDBC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87753"/>
              </p:ext>
            </p:extLst>
          </p:nvPr>
        </p:nvGraphicFramePr>
        <p:xfrm>
          <a:off x="5203091" y="4916677"/>
          <a:ext cx="6776112" cy="155448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135333">
                  <a:extLst>
                    <a:ext uri="{9D8B030D-6E8A-4147-A177-3AD203B41FA5}">
                      <a16:colId xmlns:a16="http://schemas.microsoft.com/office/drawing/2014/main" val="2638407680"/>
                    </a:ext>
                  </a:extLst>
                </a:gridCol>
                <a:gridCol w="1138456">
                  <a:extLst>
                    <a:ext uri="{9D8B030D-6E8A-4147-A177-3AD203B41FA5}">
                      <a16:colId xmlns:a16="http://schemas.microsoft.com/office/drawing/2014/main" val="497969149"/>
                    </a:ext>
                  </a:extLst>
                </a:gridCol>
                <a:gridCol w="1180621">
                  <a:extLst>
                    <a:ext uri="{9D8B030D-6E8A-4147-A177-3AD203B41FA5}">
                      <a16:colId xmlns:a16="http://schemas.microsoft.com/office/drawing/2014/main" val="3843744044"/>
                    </a:ext>
                  </a:extLst>
                </a:gridCol>
                <a:gridCol w="1222788">
                  <a:extLst>
                    <a:ext uri="{9D8B030D-6E8A-4147-A177-3AD203B41FA5}">
                      <a16:colId xmlns:a16="http://schemas.microsoft.com/office/drawing/2014/main" val="3746033790"/>
                    </a:ext>
                  </a:extLst>
                </a:gridCol>
                <a:gridCol w="1065411">
                  <a:extLst>
                    <a:ext uri="{9D8B030D-6E8A-4147-A177-3AD203B41FA5}">
                      <a16:colId xmlns:a16="http://schemas.microsoft.com/office/drawing/2014/main" val="4092680493"/>
                    </a:ext>
                  </a:extLst>
                </a:gridCol>
                <a:gridCol w="1033503">
                  <a:extLst>
                    <a:ext uri="{9D8B030D-6E8A-4147-A177-3AD203B41FA5}">
                      <a16:colId xmlns:a16="http://schemas.microsoft.com/office/drawing/2014/main" val="854391350"/>
                    </a:ext>
                  </a:extLst>
                </a:gridCol>
              </a:tblGrid>
              <a:tr h="0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เดือนที่คาดว่าจะเก็บเกี่ยว</a:t>
                      </a:r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200" b="1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(ไร่) </a:t>
                      </a:r>
                      <a:endParaRPr lang="en-US" sz="2200" b="1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275537"/>
                  </a:ext>
                </a:extLst>
              </a:tr>
              <a:tr h="344655"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กรกฎาคม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สิงหาคม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กันยายน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464852"/>
                  </a:ext>
                </a:extLst>
              </a:tr>
              <a:tr h="322562"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1-15 ก.ค.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16- 31 ก.ค.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1 - 15 ส.ค.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 – 31 ส.ค.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 – 15 ก.ย. 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16 – 30 ก.ย.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859066"/>
                  </a:ext>
                </a:extLst>
              </a:tr>
              <a:tr h="322562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th-TH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th-TH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26</a:t>
                      </a:r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,847.75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19,390.50</a:t>
                      </a:r>
                      <a:endParaRPr lang="th-TH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th-TH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  <a:endParaRPr lang="th-TH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060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51030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23526</TotalTime>
  <Words>826</Words>
  <Application>Microsoft Office PowerPoint</Application>
  <PresentationFormat>แบบจอกว้าง</PresentationFormat>
  <Paragraphs>212</Paragraphs>
  <Slides>6</Slides>
  <Notes>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TH Niramit AS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sakura echizen</dc:creator>
  <cp:lastModifiedBy>COMPUTER</cp:lastModifiedBy>
  <cp:revision>250</cp:revision>
  <cp:lastPrinted>2024-05-08T03:55:11Z</cp:lastPrinted>
  <dcterms:created xsi:type="dcterms:W3CDTF">2023-10-01T10:32:47Z</dcterms:created>
  <dcterms:modified xsi:type="dcterms:W3CDTF">2024-05-13T06:38:01Z</dcterms:modified>
</cp:coreProperties>
</file>