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88" r:id="rId4"/>
    <p:sldId id="290" r:id="rId5"/>
    <p:sldId id="260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7" r:id="rId19"/>
    <p:sldId id="303" r:id="rId20"/>
    <p:sldId id="306" r:id="rId21"/>
    <p:sldId id="304" r:id="rId22"/>
    <p:sldId id="305" r:id="rId23"/>
    <p:sldId id="286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3333"/>
    <a:srgbClr val="FF9966"/>
    <a:srgbClr val="FFCC66"/>
    <a:srgbClr val="FFFFFF"/>
    <a:srgbClr val="C5C5C5"/>
    <a:srgbClr val="C0C0C0"/>
    <a:srgbClr val="DDDDDD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3743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17875967925977E-3"/>
          <c:y val="2.7678097109602524E-2"/>
          <c:w val="0.65726688262707667"/>
          <c:h val="0.91716063679876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explosion val="25"/>
          <c:cat>
            <c:strRef>
              <c:f>Sheet1!$A$2:$A$7</c:f>
              <c:strCache>
                <c:ptCount val="6"/>
                <c:pt idx="0">
                  <c:v>ทำนา</c:v>
                </c:pt>
                <c:pt idx="1">
                  <c:v>ไม้ผล</c:v>
                </c:pt>
                <c:pt idx="2">
                  <c:v>พืชผัก</c:v>
                </c:pt>
                <c:pt idx="3">
                  <c:v>พิชไร่</c:v>
                </c:pt>
                <c:pt idx="4">
                  <c:v>เผือก</c:v>
                </c:pt>
                <c:pt idx="5">
                  <c:v>ไม้ดอกไม้ประดับ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52883</c:v>
                </c:pt>
                <c:pt idx="1">
                  <c:v>862</c:v>
                </c:pt>
                <c:pt idx="2">
                  <c:v>326</c:v>
                </c:pt>
                <c:pt idx="3">
                  <c:v>7</c:v>
                </c:pt>
                <c:pt idx="4">
                  <c:v>138</c:v>
                </c:pt>
                <c:pt idx="5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BD67-FD16-43ED-BEC6-0E4B9FB906E4}" type="datetimeFigureOut">
              <a:rPr lang="th-TH" smtClean="0"/>
              <a:t>23/06/58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5F74-37CA-442B-8C58-6247975F85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63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5B4EEF-8064-429E-B52B-85A357369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5541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66438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04823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218211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36271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80236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76566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20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40638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21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37629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22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9502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95154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35552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34735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81673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6980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35012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22404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85E07-5A80-466A-A34E-B14BEA98426D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665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8E24CA44-F6B7-420C-B386-964D7F04F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1AB7-9E05-4BED-9A8C-EE19A7A34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5E0D0-63C8-429A-80E0-D467DABB6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B868FC0-CAEE-4981-862A-BDEB155A0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CCBCBD2-8E03-44DF-9E0C-DFE3199DA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962D4F8-659E-4016-AFE3-FCCB8EE59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370DF94-34A3-4AFF-8A7A-3E359F668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1828D-0214-4A4B-84E7-BE194B11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22CD-30AD-4DED-A214-EE9DDCC24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86ED-6641-4E23-985F-AAE90E648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E327-3AD1-4738-B6E9-E6BECAD5A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552D-DA24-4C9E-AD10-FAD61D88C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1FCA-D21E-4700-8A97-19A432905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CFA0-1DFE-4238-B138-9671A6811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A829-6738-4964-85AD-007DE1532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7C4E9BCE-5800-4682-B72B-6504E0D73A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2912" y="2856607"/>
            <a:ext cx="7723584" cy="2084561"/>
          </a:xfrm>
        </p:spPr>
        <p:txBody>
          <a:bodyPr/>
          <a:lstStyle/>
          <a:p>
            <a:r>
              <a:rPr lang="th-TH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ศูนย์เรียนรู้การเพิ่มประสิทธิภาพการผลิต</a:t>
            </a:r>
            <a:br>
              <a:rPr lang="th-TH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  อำเภอท่าเรือ  </a:t>
            </a:r>
            <a:br>
              <a:rPr lang="th-TH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จังหวัดพระนครศรีอยุธยา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430288" cy="143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06057" y="2672001"/>
            <a:ext cx="8485286" cy="36373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07194" y="2636912"/>
            <a:ext cx="8484149" cy="367240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4230364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395536" y="1772816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ความคาดหวังในการพัฒนา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052736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50073" y="2708920"/>
            <a:ext cx="80543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ปรับเปลี่ยนรูปแบบการทำนา โดยลดการใช้ปุ๋ยเคมี และยาฆ่า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แมลง</a:t>
            </a:r>
          </a:p>
          <a:p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จัดโครงการส่งเสริมการทำนาอย่างถูกวิธี และลดต้นทุนการผลิต</a:t>
            </a: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ปรับปรุงการทำนาให้มีประสิทธิภาพ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05" y="4310190"/>
            <a:ext cx="2670855" cy="192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2" y="4281198"/>
            <a:ext cx="2608152" cy="195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27847"/>
            <a:ext cx="2545953" cy="190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34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ltGray">
          <a:xfrm>
            <a:off x="3059832" y="2117724"/>
            <a:ext cx="5406008" cy="138657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ltGray">
          <a:xfrm>
            <a:off x="3131840" y="3802224"/>
            <a:ext cx="5406008" cy="6348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ltGray">
          <a:xfrm>
            <a:off x="3131840" y="4721469"/>
            <a:ext cx="5406008" cy="65174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gray">
          <a:xfrm>
            <a:off x="3131840" y="2085819"/>
            <a:ext cx="54045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นางสร้อยแก้ว  ลิ้มมาลัย อายุ </a:t>
            </a:r>
            <a:r>
              <a:rPr lang="en-US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 จบการศึกษาจา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กมหาวิทยาลัยราชมงคลสุวรรณภูมิ 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เริ่มทำนาตั้งแต่ปี </a:t>
            </a:r>
            <a:r>
              <a:rPr lang="en-US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2555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gray">
          <a:xfrm>
            <a:off x="2411760" y="2553469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gray">
          <a:xfrm>
            <a:off x="2411760" y="3861048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996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2445916" y="4869160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529442" y="4620118"/>
            <a:ext cx="1660605" cy="825106"/>
            <a:chOff x="471" y="272"/>
            <a:chExt cx="1161" cy="1539"/>
          </a:xfrm>
        </p:grpSpPr>
        <p:sp>
          <p:nvSpPr>
            <p:cNvPr id="21518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539552" y="3698714"/>
            <a:ext cx="1653343" cy="738398"/>
            <a:chOff x="471" y="272"/>
            <a:chExt cx="1161" cy="1539"/>
          </a:xfrm>
        </p:grpSpPr>
        <p:sp>
          <p:nvSpPr>
            <p:cNvPr id="21521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45807" y="2337122"/>
            <a:ext cx="1649930" cy="731838"/>
            <a:chOff x="471" y="272"/>
            <a:chExt cx="1161" cy="1539"/>
          </a:xfrm>
        </p:grpSpPr>
        <p:sp>
          <p:nvSpPr>
            <p:cNvPr id="21524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black">
          <a:xfrm>
            <a:off x="179512" y="2473732"/>
            <a:ext cx="222826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เจ้าของศูนย์ ฯ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1115616" y="908720"/>
            <a:ext cx="6768752" cy="12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ศูนย์เรียนรู้การเพิ่มประสิทธิภาพการผลิต</a:t>
            </a:r>
            <a:b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  อำเภอท่าเรือ  จังหวัดพระนครศรีอยุธยา</a:t>
            </a:r>
            <a:endParaRPr lang="en-US" sz="3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black">
          <a:xfrm>
            <a:off x="611914" y="3861048"/>
            <a:ext cx="136346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ที่ตั้ง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black">
          <a:xfrm>
            <a:off x="246947" y="4614227"/>
            <a:ext cx="2090957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th-TH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   ของศูนย์ฯ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3203848" y="3841884"/>
            <a:ext cx="510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หมู่ที่ </a:t>
            </a:r>
            <a:r>
              <a:rPr lang="en-US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  อำเภอท่าเรือ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gray">
          <a:xfrm>
            <a:off x="3210027" y="4797152"/>
            <a:ext cx="5682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เป็นอาคารปิด รอบด้านเป็นบ้านเรือนและใกล้แปลงนา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545807" y="5631967"/>
            <a:ext cx="1649930" cy="821369"/>
            <a:chOff x="471" y="272"/>
            <a:chExt cx="1161" cy="1539"/>
          </a:xfrm>
        </p:grpSpPr>
        <p:sp>
          <p:nvSpPr>
            <p:cNvPr id="33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5" name="Text Box 22"/>
          <p:cNvSpPr txBox="1">
            <a:spLocks noChangeArrowheads="1"/>
          </p:cNvSpPr>
          <p:nvPr/>
        </p:nvSpPr>
        <p:spPr bwMode="black">
          <a:xfrm>
            <a:off x="526593" y="5625603"/>
            <a:ext cx="1620482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ประเด็นหลักของศูนย์ฯ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2463232" y="5877272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ltGray">
          <a:xfrm>
            <a:off x="3141575" y="5657956"/>
            <a:ext cx="5406008" cy="795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gray">
          <a:xfrm>
            <a:off x="3210028" y="5800969"/>
            <a:ext cx="510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การลดต้นทุนการผลิตสินค้าเกษตร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750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ltGray">
          <a:xfrm>
            <a:off x="3131840" y="2404918"/>
            <a:ext cx="5406008" cy="61023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ltGray">
          <a:xfrm>
            <a:off x="3131840" y="3442184"/>
            <a:ext cx="5406008" cy="6348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ltGray">
          <a:xfrm>
            <a:off x="3131840" y="4365104"/>
            <a:ext cx="5406008" cy="93610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gray">
          <a:xfrm>
            <a:off x="3203848" y="2420888"/>
            <a:ext cx="510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การผลิตสาร</a:t>
            </a:r>
            <a:r>
              <a:rPr lang="th-TH" sz="2800" b="1" dirty="0" err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gray">
          <a:xfrm>
            <a:off x="2411760" y="2553469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gray">
          <a:xfrm>
            <a:off x="2411760" y="3633589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996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2445916" y="4653136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529442" y="4404094"/>
            <a:ext cx="1660605" cy="825106"/>
            <a:chOff x="471" y="272"/>
            <a:chExt cx="1161" cy="1539"/>
          </a:xfrm>
        </p:grpSpPr>
        <p:sp>
          <p:nvSpPr>
            <p:cNvPr id="21518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545807" y="3305894"/>
            <a:ext cx="1653343" cy="915194"/>
            <a:chOff x="471" y="272"/>
            <a:chExt cx="1161" cy="1539"/>
          </a:xfrm>
        </p:grpSpPr>
        <p:sp>
          <p:nvSpPr>
            <p:cNvPr id="21521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45807" y="2337122"/>
            <a:ext cx="1649930" cy="731838"/>
            <a:chOff x="471" y="272"/>
            <a:chExt cx="1161" cy="1539"/>
          </a:xfrm>
        </p:grpSpPr>
        <p:sp>
          <p:nvSpPr>
            <p:cNvPr id="21524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black">
          <a:xfrm>
            <a:off x="179512" y="2473732"/>
            <a:ext cx="222826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ความโดดเด่น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1115616" y="908720"/>
            <a:ext cx="6768752" cy="12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ศูนย์เรียนรู้การเพิ่มประสิทธิภาพการผลิต</a:t>
            </a:r>
            <a:b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  อำเภอท่าเรือ  จังหวัดพระนครศรีอยุธยา</a:t>
            </a:r>
            <a:endParaRPr lang="en-US" sz="3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black">
          <a:xfrm>
            <a:off x="467544" y="3318083"/>
            <a:ext cx="1694119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th-TH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สามารถแก้ปัญหาในพื้นที่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black">
          <a:xfrm>
            <a:off x="488285" y="4398203"/>
            <a:ext cx="170745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th-TH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         ที่เกษตรกรได้รับ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3203848" y="3501008"/>
            <a:ext cx="510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การใช้สารเคมีและยาฆ่าแมลงมากเกินไป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gray">
          <a:xfrm>
            <a:off x="3203848" y="4365104"/>
            <a:ext cx="5106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มีการลดต้นทุนการผลิต, เกิดความสามัคคีกันในกลุ่มสมาชิก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545807" y="5334000"/>
            <a:ext cx="1649930" cy="1119336"/>
            <a:chOff x="471" y="272"/>
            <a:chExt cx="1161" cy="1539"/>
          </a:xfrm>
        </p:grpSpPr>
        <p:sp>
          <p:nvSpPr>
            <p:cNvPr id="33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5" name="Text Box 22"/>
          <p:cNvSpPr txBox="1">
            <a:spLocks noChangeArrowheads="1"/>
          </p:cNvSpPr>
          <p:nvPr/>
        </p:nvSpPr>
        <p:spPr bwMode="black">
          <a:xfrm>
            <a:off x="478846" y="5229200"/>
            <a:ext cx="1716890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   ของศูนย์ฯ และเจ้าของศูนย์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2463232" y="5793829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ltGray">
          <a:xfrm>
            <a:off x="3141575" y="5517231"/>
            <a:ext cx="5406008" cy="93610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gray">
          <a:xfrm>
            <a:off x="3242942" y="5499229"/>
            <a:ext cx="5106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มีความพร้อม  สามารถเป็นต้นแบบให้แก่เกษตรกรรายอื่นได้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537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369932" y="2123533"/>
            <a:ext cx="8484149" cy="1953539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21065" y="1268760"/>
            <a:ext cx="4610976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473994" y="1270501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ประวัติความเป็นมาของศูนย์ฯ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07691" y="2204865"/>
            <a:ext cx="8168765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แต่เดิมศูนย์นี้เป็นศูนย์จัดการศัตรูพืชชุมชนตำบลจำปา  ตั้งมา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2555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โดย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แต่เดิมสถานที่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เป็นศาลา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SML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 ซึ่งเป็นศาลาเปิดโล่งไม่มิดชิด จนเกษตรตำบลได้มาคุยกับเจ้าของสถานที่คนปัจจุบันซึ่งมีอาคารที่ปล่อยร้างไว้   และได้ตกลงให้ใช้อาคารนี้ได้ตั้งแต่ปี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2557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เป็นต้นมา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68795" y="4293096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53789" y="4294837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การพัฒนาเป็นศูนย์เรียนรู้ฯ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95536" y="5123822"/>
            <a:ext cx="8484149" cy="118549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9552" y="5182238"/>
            <a:ext cx="8052853" cy="11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พัฒนามาเป็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ศูนย์เรียนรู้ได้  เนื่องจากมีสถานที่ที่พร้อมในทุก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ทั้งสถานที่       และบุคลากร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84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การพัฒนาเป็นศูนย์เรียนรู้ฯ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82527" y="2144418"/>
            <a:ext cx="8484149" cy="430891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86233" y="2204864"/>
            <a:ext cx="8342407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ผังพื้นที่ของศูนย์</a:t>
            </a: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656934" y="3557472"/>
            <a:ext cx="857784" cy="936105"/>
          </a:xfrm>
          <a:prstGeom prst="triangl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403648" y="4941168"/>
            <a:ext cx="3554049" cy="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03648" y="5229200"/>
            <a:ext cx="355404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57697" y="4509120"/>
            <a:ext cx="0" cy="43204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24530" y="4509120"/>
            <a:ext cx="0" cy="43204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57697" y="5229200"/>
            <a:ext cx="0" cy="9927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24530" y="5229200"/>
            <a:ext cx="0" cy="9927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24530" y="4941168"/>
            <a:ext cx="171441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24530" y="5229200"/>
            <a:ext cx="171441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16422" y="2689185"/>
            <a:ext cx="8077675" cy="1243871"/>
          </a:xfrm>
          <a:custGeom>
            <a:avLst/>
            <a:gdLst>
              <a:gd name="connsiteX0" fmla="*/ 697223 w 8077675"/>
              <a:gd name="connsiteY0" fmla="*/ 502995 h 1243871"/>
              <a:gd name="connsiteX1" fmla="*/ 1341167 w 8077675"/>
              <a:gd name="connsiteY1" fmla="*/ 181023 h 1243871"/>
              <a:gd name="connsiteX2" fmla="*/ 2062384 w 8077675"/>
              <a:gd name="connsiteY2" fmla="*/ 490116 h 1243871"/>
              <a:gd name="connsiteX3" fmla="*/ 2912389 w 8077675"/>
              <a:gd name="connsiteY3" fmla="*/ 116629 h 1243871"/>
              <a:gd name="connsiteX4" fmla="*/ 4457854 w 8077675"/>
              <a:gd name="connsiteY4" fmla="*/ 464358 h 1243871"/>
              <a:gd name="connsiteX5" fmla="*/ 5848772 w 8077675"/>
              <a:gd name="connsiteY5" fmla="*/ 719 h 1243871"/>
              <a:gd name="connsiteX6" fmla="*/ 7432874 w 8077675"/>
              <a:gd name="connsiteY6" fmla="*/ 593147 h 1243871"/>
              <a:gd name="connsiteX7" fmla="*/ 7870755 w 8077675"/>
              <a:gd name="connsiteY7" fmla="*/ 799209 h 1243871"/>
              <a:gd name="connsiteX8" fmla="*/ 7870755 w 8077675"/>
              <a:gd name="connsiteY8" fmla="*/ 799209 h 1243871"/>
              <a:gd name="connsiteX9" fmla="*/ 7870755 w 8077675"/>
              <a:gd name="connsiteY9" fmla="*/ 799209 h 1243871"/>
              <a:gd name="connsiteX10" fmla="*/ 8076817 w 8077675"/>
              <a:gd name="connsiteY10" fmla="*/ 979513 h 1243871"/>
              <a:gd name="connsiteX11" fmla="*/ 7780603 w 8077675"/>
              <a:gd name="connsiteY11" fmla="*/ 1237091 h 1243871"/>
              <a:gd name="connsiteX12" fmla="*/ 6157865 w 8077675"/>
              <a:gd name="connsiteY12" fmla="*/ 683299 h 1243871"/>
              <a:gd name="connsiteX13" fmla="*/ 5269223 w 8077675"/>
              <a:gd name="connsiteY13" fmla="*/ 618905 h 1243871"/>
              <a:gd name="connsiteX14" fmla="*/ 4689674 w 8077675"/>
              <a:gd name="connsiteY14" fmla="*/ 824967 h 1243871"/>
              <a:gd name="connsiteX15" fmla="*/ 3337392 w 8077675"/>
              <a:gd name="connsiteY15" fmla="*/ 773451 h 1243871"/>
              <a:gd name="connsiteX16" fmla="*/ 1817685 w 8077675"/>
              <a:gd name="connsiteY16" fmla="*/ 1095423 h 1243871"/>
              <a:gd name="connsiteX17" fmla="*/ 851770 w 8077675"/>
              <a:gd name="connsiteY17" fmla="*/ 799209 h 1243871"/>
              <a:gd name="connsiteX18" fmla="*/ 285099 w 8077675"/>
              <a:gd name="connsiteY18" fmla="*/ 1224212 h 1243871"/>
              <a:gd name="connsiteX19" fmla="*/ 14643 w 8077675"/>
              <a:gd name="connsiteY19" fmla="*/ 734815 h 1243871"/>
              <a:gd name="connsiteX20" fmla="*/ 697223 w 8077675"/>
              <a:gd name="connsiteY20" fmla="*/ 502995 h 12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77675" h="1243871">
                <a:moveTo>
                  <a:pt x="697223" y="502995"/>
                </a:moveTo>
                <a:cubicBezTo>
                  <a:pt x="918310" y="410696"/>
                  <a:pt x="1113640" y="183169"/>
                  <a:pt x="1341167" y="181023"/>
                </a:cubicBezTo>
                <a:cubicBezTo>
                  <a:pt x="1568694" y="178877"/>
                  <a:pt x="1800514" y="500848"/>
                  <a:pt x="2062384" y="490116"/>
                </a:cubicBezTo>
                <a:cubicBezTo>
                  <a:pt x="2324254" y="479384"/>
                  <a:pt x="2513144" y="120922"/>
                  <a:pt x="2912389" y="116629"/>
                </a:cubicBezTo>
                <a:cubicBezTo>
                  <a:pt x="3311634" y="112336"/>
                  <a:pt x="3968457" y="483676"/>
                  <a:pt x="4457854" y="464358"/>
                </a:cubicBezTo>
                <a:cubicBezTo>
                  <a:pt x="4947251" y="445040"/>
                  <a:pt x="5352935" y="-20746"/>
                  <a:pt x="5848772" y="719"/>
                </a:cubicBezTo>
                <a:cubicBezTo>
                  <a:pt x="6344609" y="22184"/>
                  <a:pt x="7095877" y="460065"/>
                  <a:pt x="7432874" y="593147"/>
                </a:cubicBezTo>
                <a:cubicBezTo>
                  <a:pt x="7769871" y="726229"/>
                  <a:pt x="7870755" y="799209"/>
                  <a:pt x="7870755" y="799209"/>
                </a:cubicBezTo>
                <a:lnTo>
                  <a:pt x="7870755" y="799209"/>
                </a:lnTo>
                <a:lnTo>
                  <a:pt x="7870755" y="799209"/>
                </a:lnTo>
                <a:cubicBezTo>
                  <a:pt x="7905099" y="829260"/>
                  <a:pt x="8091842" y="906533"/>
                  <a:pt x="8076817" y="979513"/>
                </a:cubicBezTo>
                <a:cubicBezTo>
                  <a:pt x="8061792" y="1052493"/>
                  <a:pt x="8100428" y="1286460"/>
                  <a:pt x="7780603" y="1237091"/>
                </a:cubicBezTo>
                <a:cubicBezTo>
                  <a:pt x="7460778" y="1187722"/>
                  <a:pt x="6576428" y="786330"/>
                  <a:pt x="6157865" y="683299"/>
                </a:cubicBezTo>
                <a:cubicBezTo>
                  <a:pt x="5739302" y="580268"/>
                  <a:pt x="5513921" y="595294"/>
                  <a:pt x="5269223" y="618905"/>
                </a:cubicBezTo>
                <a:cubicBezTo>
                  <a:pt x="5024525" y="642516"/>
                  <a:pt x="5011646" y="799209"/>
                  <a:pt x="4689674" y="824967"/>
                </a:cubicBezTo>
                <a:cubicBezTo>
                  <a:pt x="4367702" y="850725"/>
                  <a:pt x="3816057" y="728375"/>
                  <a:pt x="3337392" y="773451"/>
                </a:cubicBezTo>
                <a:cubicBezTo>
                  <a:pt x="2858727" y="818527"/>
                  <a:pt x="2231955" y="1091130"/>
                  <a:pt x="1817685" y="1095423"/>
                </a:cubicBezTo>
                <a:cubicBezTo>
                  <a:pt x="1403415" y="1099716"/>
                  <a:pt x="1107201" y="777744"/>
                  <a:pt x="851770" y="799209"/>
                </a:cubicBezTo>
                <a:cubicBezTo>
                  <a:pt x="596339" y="820674"/>
                  <a:pt x="424620" y="1234944"/>
                  <a:pt x="285099" y="1224212"/>
                </a:cubicBezTo>
                <a:cubicBezTo>
                  <a:pt x="145578" y="1213480"/>
                  <a:pt x="-56191" y="857164"/>
                  <a:pt x="14643" y="734815"/>
                </a:cubicBezTo>
                <a:cubicBezTo>
                  <a:pt x="85477" y="612466"/>
                  <a:pt x="476136" y="595294"/>
                  <a:pt x="697223" y="5029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Rounded Rectangle 69"/>
          <p:cNvSpPr/>
          <p:nvPr/>
        </p:nvSpPr>
        <p:spPr>
          <a:xfrm>
            <a:off x="1331640" y="5301208"/>
            <a:ext cx="3554048" cy="9207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ounded Rectangle 72"/>
          <p:cNvSpPr/>
          <p:nvPr/>
        </p:nvSpPr>
        <p:spPr>
          <a:xfrm>
            <a:off x="5364088" y="5301208"/>
            <a:ext cx="1944216" cy="9207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Oval 73"/>
          <p:cNvSpPr/>
          <p:nvPr/>
        </p:nvSpPr>
        <p:spPr>
          <a:xfrm>
            <a:off x="1658451" y="3944036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Oval 74"/>
          <p:cNvSpPr/>
          <p:nvPr/>
        </p:nvSpPr>
        <p:spPr>
          <a:xfrm>
            <a:off x="7258506" y="4009256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Oval 75"/>
          <p:cNvSpPr/>
          <p:nvPr/>
        </p:nvSpPr>
        <p:spPr>
          <a:xfrm>
            <a:off x="6190019" y="4276827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Oval 76"/>
          <p:cNvSpPr/>
          <p:nvPr/>
        </p:nvSpPr>
        <p:spPr>
          <a:xfrm>
            <a:off x="5721598" y="3730542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Oval 77"/>
          <p:cNvSpPr/>
          <p:nvPr/>
        </p:nvSpPr>
        <p:spPr>
          <a:xfrm>
            <a:off x="2425118" y="4264766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Oval 78"/>
          <p:cNvSpPr/>
          <p:nvPr/>
        </p:nvSpPr>
        <p:spPr>
          <a:xfrm>
            <a:off x="3750646" y="4126557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Oval 79"/>
          <p:cNvSpPr/>
          <p:nvPr/>
        </p:nvSpPr>
        <p:spPr>
          <a:xfrm>
            <a:off x="3075345" y="3767095"/>
            <a:ext cx="720080" cy="48432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915816" y="2923203"/>
            <a:ext cx="1324142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แม่น้ำป่าสัก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2581217" y="5477880"/>
            <a:ext cx="1324142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แปลงนา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6008434" y="3883897"/>
            <a:ext cx="2088361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ละแวกที่อยู่อาศัย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2259732" y="3997936"/>
            <a:ext cx="2088361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ละแวกที่อยู่อาศัย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5887988" y="5512216"/>
            <a:ext cx="1324142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แปลงนา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4738440" y="4005064"/>
            <a:ext cx="820695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ศูนย์ฯ</a:t>
            </a:r>
            <a:endParaRPr lang="en-US" sz="2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439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การพัฒนาเป็นศูนย์เรียนรู้ฯ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243700"/>
            <a:ext cx="8484149" cy="420963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28672" y="2338849"/>
            <a:ext cx="8342407" cy="10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กิจกรรมในศูนย์ฯ  มีการผลิตเชื้อ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ราบิว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การทำฮอร์โมนไข่, การผลิตเชื้อราไตรโค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เดอร์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 เป็นต้น</a:t>
            </a: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44" y="3021751"/>
            <a:ext cx="2818312" cy="18474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98" y="4605561"/>
            <a:ext cx="2799458" cy="1847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35" y="3482212"/>
            <a:ext cx="2010917" cy="26812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86" y="3452141"/>
            <a:ext cx="1944366" cy="27273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1955056" cy="27217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447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การพัฒนาเป็นศูนย์เรียนรู้ฯ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243700"/>
            <a:ext cx="8484149" cy="406562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28673" y="2410857"/>
            <a:ext cx="8219792" cy="16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กิจกรรมในศูนย์ช่วยแก้ปัญหาของชุมชน เรื่องการใช้สารเคมี และยาฆ่า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แมลง      มาก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  ซึ่งสอดคล้องกับการวิเคราะห์ระดับตำบล </a:t>
            </a:r>
          </a:p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ความโดดเด่นของศูนย์ ฯ คือ การผลิตสาร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ภัณฑ์, การผลิตน้ำหมักชีวภาพ</a:t>
            </a: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5"/>
            <a:ext cx="2842668" cy="20419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8" y="4005065"/>
            <a:ext cx="2932010" cy="20419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4" y="4005065"/>
            <a:ext cx="2849292" cy="20419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08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204864"/>
            <a:ext cx="8484149" cy="406562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28672" y="2266841"/>
            <a:ext cx="8342407" cy="38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องค์ประกอบของศูนย์ฯ 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เจ้าของศูนย์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นางสร้อยแก้ว  ลิ้มมาลัย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หลักสูตร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การเพิ่มประสิทธิภาพการผลิตข้าว, การผลิตเชื้อราไตรโค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เดอร์ม่า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    การ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ชยาย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เชื้อรา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บิวเวอร์เรีย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การผลิตฮอร์โมนไข่, การตรวจวิเคราะห์ดิน, การผลิตปุ๋ยหมักจานด่วน, การใช้น้ำอย่างรู้คุณค่าในการทำนา</a:t>
            </a:r>
            <a:endParaRPr lang="en-US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ฐานเรียนรู้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 ได้แก่  ฐานที่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การผลิตสาร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ภัณฑ์และน้ำหมักชีวภาพ  ฐานที่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เศรษฐกิจพอเพียง (การผลิตน้ำส้มควันไม้) ฐานที่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ตรวจวิเคราะห์ดิน  ฐานที่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การผลิตปุ๋ยจานด่วน  ฐานที่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การใช้น้ำอย่างรู้คุณค่า</a:t>
            </a: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672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268760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060848"/>
            <a:ext cx="8484149" cy="4176464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536" y="2060848"/>
            <a:ext cx="8342407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แปลงเรียนรู้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การบริหารจัดการของศูนย์  เกษตรกรและเจ้าหน้าที่จากสำนักงานเกษตรอำเภอร่วมกันบริหาร โดยมีองค์การบริหารส่วนตำบลเป็น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ผู้สนับสนุน และยังมีเจ้าหน้าที่   จากหน่วยงานราชการต่างๆ เข้ามาให้ความรู้ด้วย</a:t>
            </a: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8501"/>
            <a:ext cx="2902404" cy="21768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82299"/>
            <a:ext cx="2910674" cy="21830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75210"/>
            <a:ext cx="2920126" cy="21900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778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243700"/>
            <a:ext cx="8484149" cy="406562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536" y="2482865"/>
            <a:ext cx="1955096" cy="5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แผนการเรียนรู้</a:t>
            </a:r>
          </a:p>
          <a:p>
            <a:pPr marL="0" indent="0">
              <a:buNone/>
            </a:pP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2377678" y="2348880"/>
            <a:ext cx="6298778" cy="38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38125"/>
            <a:ext cx="6696744" cy="868363"/>
          </a:xfrm>
        </p:spPr>
        <p:txBody>
          <a:bodyPr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ศูนย์เรียนรู้การเพิ่มประสิทธิภาพการผลิต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445952" y="2624826"/>
            <a:ext cx="3988151" cy="2316692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461657" y="5301832"/>
            <a:ext cx="4270583" cy="922011"/>
            <a:chOff x="720" y="1351"/>
            <a:chExt cx="4058" cy="50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51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6812912" y="2697223"/>
            <a:ext cx="2230637" cy="208759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251520" y="2593963"/>
            <a:ext cx="1808899" cy="234755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439017" y="240112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49870" y="510801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65575" y="242359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180528" y="2335659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606648" y="1450923"/>
            <a:ext cx="7952928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40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 </a:t>
            </a:r>
            <a:r>
              <a:rPr lang="en-US" sz="40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MRCF – Zoning – </a:t>
            </a:r>
            <a:r>
              <a:rPr lang="th-TH" sz="40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 </a:t>
            </a:r>
            <a:r>
              <a:rPr lang="en-US" sz="40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000" b="1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แปลงใหญ่</a:t>
            </a:r>
            <a:endParaRPr lang="en-US" sz="40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133" y="2875905"/>
            <a:ext cx="189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 </a:t>
            </a:r>
            <a:r>
              <a:rPr lang="en-US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MRCF </a:t>
            </a: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2557 </a:t>
            </a: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ตำบลจำปา</a:t>
            </a:r>
            <a:endParaRPr lang="th-TH" sz="3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7885" y="2780928"/>
            <a:ext cx="189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ส่งเสริมการผลิตรูปแบบแปลงใหญ่</a:t>
            </a:r>
            <a:endParaRPr lang="th-TH" sz="3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6507" y="2800863"/>
            <a:ext cx="3723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ส่งเสริมการผลิตที่เหมาะสมกับพื้นที่ พื้นที่ตำบลจำปาเหมาะสมกับการปลูกข้าว</a:t>
            </a:r>
            <a:endParaRPr lang="th-TH" sz="3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23728" y="3741020"/>
            <a:ext cx="216024" cy="264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ight Arrow 41"/>
          <p:cNvSpPr/>
          <p:nvPr/>
        </p:nvSpPr>
        <p:spPr>
          <a:xfrm>
            <a:off x="6511161" y="3671568"/>
            <a:ext cx="216024" cy="264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Bent-Up Arrow 5"/>
          <p:cNvSpPr/>
          <p:nvPr/>
        </p:nvSpPr>
        <p:spPr>
          <a:xfrm>
            <a:off x="6812912" y="4838812"/>
            <a:ext cx="711416" cy="7853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Bent-Up Arrow 6"/>
          <p:cNvSpPr/>
          <p:nvPr/>
        </p:nvSpPr>
        <p:spPr>
          <a:xfrm rot="5400000">
            <a:off x="1387208" y="5059968"/>
            <a:ext cx="735636" cy="737403"/>
          </a:xfrm>
          <a:prstGeom prst="bentUpArrow">
            <a:avLst>
              <a:gd name="adj1" fmla="val 25000"/>
              <a:gd name="adj2" fmla="val 258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2576507" y="5446965"/>
            <a:ext cx="416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ส่งเสริมและพัฒนาศูนย์เรียนรู้ ฯ</a:t>
            </a:r>
            <a:endParaRPr lang="th-TH" sz="3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324612"/>
            <a:ext cx="4610976" cy="648072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97316" y="1268760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2243700"/>
            <a:ext cx="8484149" cy="406562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536" y="2482865"/>
            <a:ext cx="1955096" cy="5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แผนการเรียนรู้</a:t>
            </a:r>
          </a:p>
          <a:p>
            <a:pPr marL="0" indent="0">
              <a:buNone/>
            </a:pP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2377677" y="2330541"/>
            <a:ext cx="6298779" cy="38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3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196752"/>
            <a:ext cx="5255882" cy="574323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39552" y="1124744"/>
            <a:ext cx="50354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1988840"/>
            <a:ext cx="8484149" cy="439248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28672" y="2132856"/>
            <a:ext cx="8342407" cy="24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มีเกษตรกรมาเรียนรู้ และขอคำปรึกษา ประมาณ </a:t>
            </a:r>
            <a:r>
              <a:rPr lang="en-US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– 3 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ครั้งต่อเดือน</a:t>
            </a:r>
          </a:p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มีเกษตรกรที่นำความรู้ที่ได้ไปปฏิบัติตาม เช่น การผลิต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บิว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การทำปุ๋ยน้ำหมัก  การทำฮอร์โมนไข่ เป็นต้น</a:t>
            </a:r>
          </a:p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เกษตรกรที่ได้รับความรู้ไปปฏิบัติตาม ได้ประโยชน์จากการผลิตสาร</a:t>
            </a:r>
            <a:r>
              <a:rPr lang="th-TH" sz="28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 เนื่องจากช่วยลดต้นทุนการผลิตจากการใช้ปุ๋ยเคมี  และสารเคมีกำจัดศัตรูพืช</a:t>
            </a:r>
          </a:p>
          <a:p>
            <a:pPr marL="0" indent="0">
              <a:buNone/>
            </a:pPr>
            <a:endParaRPr lang="th-TH" sz="2800" dirty="0" smtClean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65" y="4797152"/>
            <a:ext cx="2285476" cy="15107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06" y="4781795"/>
            <a:ext cx="2284203" cy="15261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8" y="4620776"/>
            <a:ext cx="1558672" cy="1760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14" y="4781795"/>
            <a:ext cx="2448272" cy="152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55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461940" y="18864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การนำเสนอของเกษตรกรเจ้าของศูนย์ฯ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76835" y="1196752"/>
            <a:ext cx="5255882" cy="574323"/>
            <a:chOff x="752" y="1413"/>
            <a:chExt cx="1321" cy="294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39552" y="1124744"/>
            <a:ext cx="50354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สรุปการดำเนินงาน</a:t>
            </a: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ของศูนย์เรียนรู้ฯ 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68491" y="1988840"/>
            <a:ext cx="8484149" cy="439248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3528" y="2132856"/>
            <a:ext cx="8342407" cy="24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000" spc="-5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ศูนย์เรียนรู้การเพิ่มประสิทธิภาพการผลิต ได้มีกิจกรรมหลักในการผลิตสาร</a:t>
            </a:r>
            <a:r>
              <a:rPr lang="th-TH" sz="3000" spc="-5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3000" spc="-5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 </a:t>
            </a:r>
            <a:r>
              <a:rPr lang="th-TH" sz="30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ซึ่งสามารถแก้ปัญหาให้กับเกษตรกรในเรื่องการลดต้นทุนการผลิตสารเคมีสำหรับฆ่าแมลง และปุ๋ยเคมี สอดคล้องกับทิศทางการพัฒนาที่ต้องการลดต้นทุนการผลิตของเกษตรกร ซึ่งในอนาคตคาดหวังว่าเกษตรกรในตำบลจำปาทุกคน จะผลิตสาร</a:t>
            </a:r>
            <a:r>
              <a:rPr lang="th-TH" sz="3000" dirty="0" err="1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30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ภัณฑ์ใช้กันเองภายในบ้านและแนะนำเพื่อนบ้านในตำบลอื่นๆด้วย</a:t>
            </a:r>
          </a:p>
          <a:p>
            <a:pPr marL="0" indent="0">
              <a:buNone/>
            </a:pP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2340"/>
            <a:ext cx="2598651" cy="1948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44661"/>
            <a:ext cx="2726919" cy="203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44659"/>
            <a:ext cx="1527501" cy="203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60" y="4344660"/>
            <a:ext cx="1521136" cy="203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89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430288" cy="143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827584" y="2420888"/>
            <a:ext cx="7006943" cy="816552"/>
          </a:xfrm>
          <a:prstGeom prst="roundRect">
            <a:avLst>
              <a:gd name="adj" fmla="val 791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บทสรุปของเกษตรตำบล</a:t>
            </a:r>
            <a:endParaRPr lang="en-US" dirty="0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827584" y="1484784"/>
            <a:ext cx="5161028" cy="661179"/>
            <a:chOff x="752" y="1413"/>
            <a:chExt cx="1315" cy="248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15" cy="2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827584" y="3501008"/>
            <a:ext cx="7783149" cy="677416"/>
            <a:chOff x="3623" y="1413"/>
            <a:chExt cx="1321" cy="294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936441" y="1496978"/>
            <a:ext cx="4859695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000" b="1" dirty="0" smtClean="0"/>
              <a:t>ทิศทางการพัฒนาระดับจังหวัด</a:t>
            </a:r>
            <a:endParaRPr lang="en-US" sz="4000" b="1" dirty="0">
              <a:solidFill>
                <a:srgbClr val="F8F8F8"/>
              </a:solidFill>
            </a:endParaRP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white">
          <a:xfrm>
            <a:off x="899592" y="3501008"/>
            <a:ext cx="7639133" cy="69551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 dirty="0" smtClean="0">
                <a:solidFill>
                  <a:srgbClr val="F8F8F8"/>
                </a:solidFill>
                <a:latin typeface="+mn-lt"/>
                <a:cs typeface="Arial" panose="020B0604020202020204" pitchFamily="34" charset="0"/>
              </a:rPr>
              <a:t>ทิศทางการพัฒนาระดับอำเภอ/จุดเน้นของอำเภอ</a:t>
            </a:r>
            <a:endParaRPr lang="en-US" sz="2800" b="1" dirty="0">
              <a:solidFill>
                <a:srgbClr val="F8F8F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827584" y="4509120"/>
            <a:ext cx="7006943" cy="124375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gray">
          <a:xfrm>
            <a:off x="1114089" y="2653207"/>
            <a:ext cx="6043976" cy="5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การลดต้นทุนการผลิต</a:t>
            </a:r>
            <a:endParaRPr 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187624" y="4653136"/>
            <a:ext cx="6480720" cy="93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การลดต้นทุนการผลิต ของเกษตรกร</a:t>
            </a:r>
            <a:r>
              <a:rPr lang="th-TH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h-TH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   ตำบลจำปา  อำเภอท่าเรือ</a:t>
            </a:r>
            <a:endParaRPr 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0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300468" y="2159014"/>
            <a:ext cx="4736028" cy="393428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327820" y="2159014"/>
            <a:ext cx="4708676" cy="393428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1556842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467544" y="1772816"/>
            <a:ext cx="144016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124744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248473" y="2319491"/>
            <a:ext cx="4860031" cy="35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111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จำปา ตั้งอยู่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ทางทิศ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ตะวันออก         ของ</a:t>
            </a: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ตำบลท่าเรือ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เนื้อที่ทั้งหมด ๕,๖๒๕ ไร่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มีอาณาเขต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 algn="thaiDist">
              <a:buFont typeface="Arial" pitchFamily="34" charset="0"/>
              <a:buNone/>
              <a:defRPr/>
            </a:pPr>
            <a:endParaRPr lang="th-TH" sz="3700" b="1" dirty="0" smtClean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ทิศเหนือ 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กับต้น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แม่น้ำป่า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สัก </a:t>
            </a:r>
            <a:endParaRPr lang="th-TH" sz="8000" dirty="0" smtClean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และ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เทศบาลตำบลท่าหลวง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8000" b="1" spc="-8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ทิศใต้  </a:t>
            </a:r>
            <a:r>
              <a:rPr lang="th-TH" sz="8000" b="1" spc="-8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8000" spc="-8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8000" spc="-8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กับตำบลหนองขนาก 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ท่าเรือ</a:t>
            </a:r>
          </a:p>
          <a:p>
            <a:pPr>
              <a:buNone/>
            </a:pP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ทิศตะวันออก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กับตำบลท่าหลวง 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อำเภอท่าเรือ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sz="8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ทิศตะวันตก  </a:t>
            </a:r>
            <a:r>
              <a:rPr lang="th-TH" sz="80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กับตำบลท่าเจ้าสนุก อำเภอ</a:t>
            </a:r>
            <a:r>
              <a:rPr lang="th-TH" sz="80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ท่าเรือ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44" b="3764"/>
          <a:stretch/>
        </p:blipFill>
        <p:spPr>
          <a:xfrm>
            <a:off x="0" y="2535390"/>
            <a:ext cx="4139953" cy="3341882"/>
          </a:xfrm>
        </p:spPr>
      </p:pic>
      <p:sp>
        <p:nvSpPr>
          <p:cNvPr id="45" name="5-Point Star 44"/>
          <p:cNvSpPr/>
          <p:nvPr/>
        </p:nvSpPr>
        <p:spPr>
          <a:xfrm>
            <a:off x="2985309" y="3933056"/>
            <a:ext cx="215900" cy="2349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18558" y="3284984"/>
            <a:ext cx="1081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อำเภอดอนพุด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612" y="5013176"/>
            <a:ext cx="12969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อำเภอนครหลวง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6818" y="2848906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อำเภอบ้านหมอ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1416" y="5662810"/>
            <a:ext cx="903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อำเภอภาชี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8012" y="4797152"/>
            <a:ext cx="843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b="1" dirty="0" smtClean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</a:t>
            </a:r>
          </a:p>
          <a:p>
            <a:pPr algn="ctr" eaLnBrk="0" hangingPunct="0">
              <a:defRPr/>
            </a:pPr>
            <a:r>
              <a:rPr lang="th-TH" b="1" dirty="0" smtClean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หนอง</a:t>
            </a: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แซง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3244" y="3301220"/>
            <a:ext cx="971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rgbClr val="000000"/>
                </a:solidFill>
                <a:ea typeface="SimSun" panose="02010600030101010101" pitchFamily="2" charset="-122"/>
                <a:cs typeface="+mj-cs"/>
              </a:rPr>
              <a:t>อำเภอเสาไห้</a:t>
            </a:r>
          </a:p>
        </p:txBody>
      </p:sp>
    </p:spTree>
    <p:extLst>
      <p:ext uri="{BB962C8B-B14F-4D97-AF65-F5344CB8AC3E}">
        <p14:creationId xmlns:p14="http://schemas.microsoft.com/office/powerpoint/2010/main" val="191838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4"/>
          <p:cNvSpPr>
            <a:spLocks noChangeArrowheads="1"/>
          </p:cNvSpPr>
          <p:nvPr/>
        </p:nvSpPr>
        <p:spPr bwMode="gray">
          <a:xfrm>
            <a:off x="4772305" y="4077072"/>
            <a:ext cx="4048167" cy="2320089"/>
          </a:xfrm>
          <a:prstGeom prst="roundRect">
            <a:avLst>
              <a:gd name="adj" fmla="val 791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48" name="แผนภูมิ 11"/>
          <p:cNvGraphicFramePr/>
          <p:nvPr>
            <p:extLst>
              <p:ext uri="{D42A27DB-BD31-4B8C-83A1-F6EECF244321}">
                <p14:modId xmlns:p14="http://schemas.microsoft.com/office/powerpoint/2010/main" val="2769055959"/>
              </p:ext>
            </p:extLst>
          </p:nvPr>
        </p:nvGraphicFramePr>
        <p:xfrm>
          <a:off x="-13541" y="3013413"/>
          <a:ext cx="4715060" cy="343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156452" y="1993106"/>
            <a:ext cx="4736028" cy="17239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183805" y="1993105"/>
            <a:ext cx="4708676" cy="172392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65361" y="2204864"/>
            <a:ext cx="2910495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467544" y="2206605"/>
            <a:ext cx="273630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พื้นที่ทำการเกษตร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124744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3851920" y="2081491"/>
            <a:ext cx="5004047" cy="16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h-TH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พื้นที่ทั้งหมดของตำบลจำปา ๘,๑๑๔ 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ไร่ แบ่งเป็น</a:t>
            </a:r>
            <a:r>
              <a:rPr lang="th-TH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พื้นที่การเกษตร ๓,๗๖๘.๗๕ 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ไร่ 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เป็น</a:t>
            </a:r>
            <a:r>
              <a:rPr lang="th-TH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พื้นที่เหมาะสม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S</a:t>
            </a:r>
            <a:r>
              <a:rPr lang="th-TH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๑) ที่จะเพาะปลูกข้าว</a:t>
            </a:r>
          </a:p>
          <a:p>
            <a:pPr marL="0" indent="0" algn="ctr">
              <a:buNone/>
              <a:defRPr/>
            </a:pPr>
            <a:endParaRPr lang="zh-CN" alt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871213" y="4149080"/>
            <a:ext cx="3877251" cy="23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ทำนา 	๓,๕๙๘.๗๕  ไร่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	</a:t>
            </a:r>
            <a:endParaRPr lang="th-TH" dirty="0">
              <a:solidFill>
                <a:schemeClr val="bg2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defRPr/>
            </a:pPr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ไม้ผล 	๘๗.๒๕    ไร่</a:t>
            </a:r>
            <a:endParaRPr lang="en-US" dirty="0">
              <a:solidFill>
                <a:schemeClr val="bg2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defRPr/>
            </a:pPr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พืชผัก	๓๕.๕๐	   ไร่</a:t>
            </a:r>
            <a:endParaRPr lang="en-US" dirty="0">
              <a:solidFill>
                <a:schemeClr val="bg2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defRPr/>
            </a:pPr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ไม้ดอกไม้ประดับ </a:t>
            </a:r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 ๔.๗๕  ไร่</a:t>
            </a:r>
            <a:endParaRPr lang="en-US" dirty="0">
              <a:solidFill>
                <a:schemeClr val="bg2">
                  <a:lumMod val="50000"/>
                </a:schemeClr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defRPr/>
            </a:pPr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อื่น ๆ 	๑๗.๕๐ ไร่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2562550" y="1931505"/>
            <a:ext cx="6329929" cy="194451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562550" y="1918965"/>
            <a:ext cx="6329930" cy="1957054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1556842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467544" y="1772816"/>
            <a:ext cx="144016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124744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2562549" y="2100122"/>
            <a:ext cx="6329930" cy="161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111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เกษตรกรตำบลจำปามีการจัดตั้งกลุ่มวิสาหกิจชุมชน  กลุ่มแม่บ้านเกษตรกร  </a:t>
            </a:r>
            <a:r>
              <a:rPr lang="th-TH" sz="11100" b="1" dirty="0" err="1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ยุว</a:t>
            </a:r>
            <a:r>
              <a:rPr lang="th-TH" sz="111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 มีความสนใจที่จะรับความรู้ใหม่ๆ ตลอดเวลา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95536" y="3861048"/>
            <a:ext cx="2178150" cy="648072"/>
            <a:chOff x="752" y="1413"/>
            <a:chExt cx="1321" cy="294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395536" y="3862789"/>
            <a:ext cx="2187333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สินค้าเกษตร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2562551" y="4415928"/>
            <a:ext cx="6329929" cy="194451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562549" y="4409658"/>
            <a:ext cx="6329930" cy="1957054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62144" y="4519006"/>
            <a:ext cx="6329930" cy="200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111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สินค้าเกษตรหลักได้แก่ ข้าว  ส่วนมากแล้วเป็นพันธุ์ สุพรรณ ๑, </a:t>
            </a:r>
            <a:r>
              <a:rPr lang="th-TH" sz="11100" b="1" dirty="0" err="1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กข</a:t>
            </a:r>
            <a:r>
              <a:rPr lang="th-TH" sz="11100" b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๓๑ และปทุมธานี ๑  รองลงมาคือพืชผัก ได้แก่ กระเพรา, โหระพา, มะเขือ, พริก, ชะอม และ ตำลึง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837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06057" y="2672001"/>
            <a:ext cx="8485286" cy="36373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07194" y="2700993"/>
            <a:ext cx="8484149" cy="3608327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4230364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395536" y="1772816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ความเหมาะสมของพื้นที่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052736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06057" y="2773001"/>
            <a:ext cx="8485286" cy="36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defRPr/>
            </a:pPr>
            <a:r>
              <a:rPr lang="th-TH" sz="25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สภาพภูมิประเทศ เป็นที่ราบลุ่มเหมาะแก่การทำเกษตรกรรม มีแม่น้ำไหลผ่านตอนเหนือแยกตำบลเป็นสองฝั่ง</a:t>
            </a:r>
          </a:p>
          <a:p>
            <a:pPr algn="thaiDist">
              <a:defRPr/>
            </a:pPr>
            <a:r>
              <a:rPr lang="th-TH" sz="2500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แหล่งน้ำ  มีแม่น้ำป่าสักไหลผ่านตอนเหนือของทุกหมู่ ยกเว้นหมู่ที่ ๓  และโครงการส่งน้ำ            และบำรุงรักษาป่าสักใต้ เป็นคลองสูบน้ำสามารถสูบน้ำมาเพาะปลูกได้ตลอดทั้งปี</a:t>
            </a:r>
            <a:endParaRPr lang="en-US" sz="2500" dirty="0" smtClean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500" spc="-5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ข้อมูลชุดดิน แบ่งออกเป็น ๕ ชุด ดังนี้ ดินชุดท่าเรือ ๓๗</a:t>
            </a:r>
            <a:r>
              <a:rPr lang="en-US" sz="2500" spc="-5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500" spc="-5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ดินชุดท่าเรือแบบดินเหนียว ๓๘,  </a:t>
            </a:r>
            <a:r>
              <a:rPr lang="th-TH" sz="25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ดินชุดท่าเรือระดับน้ำต่ำ ๓๙,  ดินชุดท่าเรือมีจุดประสีแดง ๔๐  และดินชุดบ้านหมี่ ๔๔</a:t>
            </a:r>
          </a:p>
          <a:p>
            <a:pPr algn="thaiDist"/>
            <a:r>
              <a:rPr lang="th-TH" sz="2500" spc="-1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อุณหภูมิสูงสุดเฉลี่ย ๓๘ องศาเซลเซียส นอกจากในช่วงเดือนมีนาคมถึงเดือนเมษายนของทุกปี มีอุณหภูมิ</a:t>
            </a:r>
            <a:r>
              <a:rPr lang="th-TH" sz="2500" spc="-7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 ๔๐ องศาเซลเซียส ทำให้ในช่วงนั้นมีอากาศร้อนจัด  ความชื้นส่วนใหญ่ไม่ค่อยมีความชื้นมากนัก </a:t>
            </a:r>
            <a:endParaRPr lang="th-TH" sz="2500" spc="-7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813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06057" y="2672001"/>
            <a:ext cx="8485286" cy="36373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07194" y="2700993"/>
            <a:ext cx="8484149" cy="3608327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4230364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395536" y="1772816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สถานการณ์และปัญหาในพื้นที่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052736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06057" y="2773001"/>
            <a:ext cx="8485286" cy="36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  <a:defRPr/>
            </a:pPr>
            <a:r>
              <a:rPr lang="th-TH" sz="36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การ</a:t>
            </a:r>
            <a:r>
              <a:rPr lang="th-TH" sz="36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ประกอบอาชีพของเกษตรกรในตำบลจำปา ประมาณร้อยละ ๘๐ ทำการเกษตร ซึ่งส่วนใหญ่ทำนาเกือบตลอดทั้งปี ทำให้เกิดปัญหาดินเสื่อมสภาพ เพราะไม่มีการเว้นระยะการเพาะปลูกข้าว และปัญหาการใช้ปุ๋ยเคมีอย่างต่อเนื่อง ทำให้ดินขาดความอุดมสมบูรณ์ ปัญหาการใช้สารเคมีอย่างไม่ถูกต้อง และมากเกินความจำเป็น ผลผลิตเฉลี่ยต่อไร่ประมาณ ๗๐๐ – ๘๐๐ กิโลกรัม</a:t>
            </a:r>
            <a:endParaRPr lang="th-TH" sz="3600" spc="-7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629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36" y="256381"/>
            <a:ext cx="5334000" cy="8683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บทสรุปของเกษตรตำบล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406057" y="2672001"/>
            <a:ext cx="8485286" cy="36373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407194" y="2700993"/>
            <a:ext cx="8484149" cy="3608327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/>
            <a:endParaRPr lang="th-TH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7194" y="1772817"/>
            <a:ext cx="4230364" cy="648072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395536" y="1772816"/>
            <a:ext cx="417001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สถานการณ์และปัญหาในพื้นที่</a:t>
            </a:r>
            <a:endParaRPr lang="en-US" sz="3600" b="1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403648" y="1052736"/>
            <a:ext cx="6296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การวิเคราะห์สภาพแวดล้อมของตำบลจำปา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50073" y="2564904"/>
            <a:ext cx="834240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ประสบปัญหาต้นทุนการผลิตสูง เนื่องจากปุ๋ยเคมีและสารเคมีกำจัด</a:t>
            </a:r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ศัตรูพืช   มี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ราคาแพง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ส่วนใหญ่ใช้สารเคมีป้องกันและกำจัดโรคและแมลงศัตรูข้าวเป็นจำนวนมาก ทำให้ศัตรูธรรมชาติตายไป และเกิดการระบาดของโรคและแมลง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ราคาข้าวตกต่ำ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เรื่องพันธุ์ข้าวปลูกที่นำมาปลูกนั้นมักจะมีข้าวพันธุ์อื่นปะปนอยู่ ทำให้คุณภาพของข้าวไม่ดีเท่าที่ควร ขายได้ราคาต่ำ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</a:t>
            </a:r>
            <a:r>
              <a:rPr lang="th-TH" sz="28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เงินทุนหมุนเวียนสำหรับการทำนาปรัง</a:t>
            </a:r>
            <a:endParaRPr lang="en-US" sz="28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7413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t_5</Template>
  <TotalTime>2613</TotalTime>
  <Words>1514</Words>
  <Application>Microsoft Office PowerPoint</Application>
  <PresentationFormat>On-screen Show (4:3)</PresentationFormat>
  <Paragraphs>173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Black</vt:lpstr>
      <vt:lpstr>Cordia New</vt:lpstr>
      <vt:lpstr>EucrosiaUPC</vt:lpstr>
      <vt:lpstr>TH SarabunPSK</vt:lpstr>
      <vt:lpstr>Times New Roman</vt:lpstr>
      <vt:lpstr>Default Design</vt:lpstr>
      <vt:lpstr>ศูนย์เรียนรู้การเพิ่มประสิทธิภาพการผลิต ตำบลจำปา  อำเภอท่าเรือ   จังหวัดพระนครศรีอยุธยา</vt:lpstr>
      <vt:lpstr>ศูนย์เรียนรู้การเพิ่มประสิทธิภาพการผลิต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บทสรุปของเกษตรตำบล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ศูนย์เรียนรู้การเพิ่มประสิทธิภาพการผลิต ตำบลจำปา  อำเภอท่าเรือ   จังหวัดพระนครศรีอยุธยา</dc:title>
  <dc:creator>tipnunta thiengtham</dc:creator>
  <cp:lastModifiedBy>tipnunta thiengtham</cp:lastModifiedBy>
  <cp:revision>83</cp:revision>
  <dcterms:created xsi:type="dcterms:W3CDTF">2015-06-16T04:19:04Z</dcterms:created>
  <dcterms:modified xsi:type="dcterms:W3CDTF">2015-06-23T07:53:13Z</dcterms:modified>
</cp:coreProperties>
</file>